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6"/>
  </p:notesMasterIdLst>
  <p:handoutMasterIdLst>
    <p:handoutMasterId r:id="rId47"/>
  </p:handoutMasterIdLst>
  <p:sldIdLst>
    <p:sldId id="256" r:id="rId2"/>
    <p:sldId id="413" r:id="rId3"/>
    <p:sldId id="396" r:id="rId4"/>
    <p:sldId id="358" r:id="rId5"/>
    <p:sldId id="381" r:id="rId6"/>
    <p:sldId id="382" r:id="rId7"/>
    <p:sldId id="400" r:id="rId8"/>
    <p:sldId id="409" r:id="rId9"/>
    <p:sldId id="429" r:id="rId10"/>
    <p:sldId id="406" r:id="rId11"/>
    <p:sldId id="426" r:id="rId12"/>
    <p:sldId id="427" r:id="rId13"/>
    <p:sldId id="428" r:id="rId14"/>
    <p:sldId id="384" r:id="rId15"/>
    <p:sldId id="397" r:id="rId16"/>
    <p:sldId id="386" r:id="rId17"/>
    <p:sldId id="385" r:id="rId18"/>
    <p:sldId id="387" r:id="rId19"/>
    <p:sldId id="410" r:id="rId20"/>
    <p:sldId id="401" r:id="rId21"/>
    <p:sldId id="389" r:id="rId22"/>
    <p:sldId id="403" r:id="rId23"/>
    <p:sldId id="404" r:id="rId24"/>
    <p:sldId id="405" r:id="rId25"/>
    <p:sldId id="390" r:id="rId26"/>
    <p:sldId id="411" r:id="rId27"/>
    <p:sldId id="414" r:id="rId28"/>
    <p:sldId id="391" r:id="rId29"/>
    <p:sldId id="416" r:id="rId30"/>
    <p:sldId id="402" r:id="rId31"/>
    <p:sldId id="430" r:id="rId32"/>
    <p:sldId id="415" r:id="rId33"/>
    <p:sldId id="418" r:id="rId34"/>
    <p:sldId id="398" r:id="rId35"/>
    <p:sldId id="365" r:id="rId36"/>
    <p:sldId id="407" r:id="rId37"/>
    <p:sldId id="408" r:id="rId38"/>
    <p:sldId id="388" r:id="rId39"/>
    <p:sldId id="392" r:id="rId40"/>
    <p:sldId id="393" r:id="rId41"/>
    <p:sldId id="394" r:id="rId42"/>
    <p:sldId id="395" r:id="rId43"/>
    <p:sldId id="425" r:id="rId44"/>
    <p:sldId id="333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0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D6B78B-2565-2C4A-8B54-E5FD2883BB74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CBC776-534D-EF47-B0CD-80C7B3D2B87A}">
      <dgm:prSet/>
      <dgm:spPr/>
      <dgm:t>
        <a:bodyPr/>
        <a:lstStyle/>
        <a:p>
          <a:pPr rtl="0"/>
          <a:r>
            <a:rPr lang="ru-RU" dirty="0" smtClean="0">
              <a:latin typeface="Arial"/>
              <a:cs typeface="Arial"/>
            </a:rPr>
            <a:t>Решить систему</a:t>
          </a:r>
          <a:endParaRPr lang="ru-RU" dirty="0">
            <a:latin typeface="Arial"/>
            <a:cs typeface="Arial"/>
          </a:endParaRPr>
        </a:p>
      </dgm:t>
    </dgm:pt>
    <dgm:pt modelId="{A00647A6-FA50-0A4A-894C-460C946C9BA5}" type="parTrans" cxnId="{C3533C7D-0D8A-794C-B226-EA847DB10734}">
      <dgm:prSet/>
      <dgm:spPr/>
      <dgm:t>
        <a:bodyPr/>
        <a:lstStyle/>
        <a:p>
          <a:endParaRPr lang="ru-RU"/>
        </a:p>
      </dgm:t>
    </dgm:pt>
    <dgm:pt modelId="{418810E9-437C-E241-BA23-57E04BDC8E7C}" type="sibTrans" cxnId="{C3533C7D-0D8A-794C-B226-EA847DB10734}">
      <dgm:prSet/>
      <dgm:spPr/>
      <dgm:t>
        <a:bodyPr/>
        <a:lstStyle/>
        <a:p>
          <a:endParaRPr lang="ru-RU"/>
        </a:p>
      </dgm:t>
    </dgm:pt>
    <dgm:pt modelId="{99823E2C-CD73-3E4D-B774-F18711EA4869}">
      <dgm:prSet/>
      <dgm:spPr/>
      <dgm:t>
        <a:bodyPr/>
        <a:lstStyle/>
        <a:p>
          <a:pPr rtl="0"/>
          <a:r>
            <a:rPr lang="ru-RU" dirty="0" smtClean="0">
              <a:latin typeface="Arial"/>
              <a:cs typeface="Arial"/>
            </a:rPr>
            <a:t>По «квадратным» точкам  на </a:t>
          </a:r>
          <a:r>
            <a:rPr lang="en-US" dirty="0" smtClean="0">
              <a:latin typeface="Arial"/>
              <a:cs typeface="Arial"/>
            </a:rPr>
            <a:t>A,</a:t>
          </a:r>
          <a:r>
            <a:rPr lang="en-US" baseline="0" dirty="0" smtClean="0">
              <a:latin typeface="Arial"/>
              <a:cs typeface="Arial"/>
            </a:rPr>
            <a:t> B</a:t>
          </a:r>
          <a:r>
            <a:rPr lang="ru-RU" baseline="0" dirty="0" smtClean="0">
              <a:latin typeface="Arial"/>
              <a:cs typeface="Arial"/>
            </a:rPr>
            <a:t> и С </a:t>
          </a:r>
          <a:r>
            <a:rPr lang="ru-RU" dirty="0" smtClean="0">
              <a:latin typeface="Arial"/>
              <a:cs typeface="Arial"/>
            </a:rPr>
            <a:t>предсказать положение соответствующей точки на </a:t>
          </a:r>
          <a:r>
            <a:rPr lang="en-US" dirty="0" smtClean="0">
              <a:latin typeface="Arial"/>
              <a:cs typeface="Arial"/>
            </a:rPr>
            <a:t>U</a:t>
          </a:r>
          <a:endParaRPr lang="ru-RU" dirty="0">
            <a:latin typeface="Arial"/>
            <a:cs typeface="Arial"/>
          </a:endParaRPr>
        </a:p>
      </dgm:t>
    </dgm:pt>
    <dgm:pt modelId="{E3E3D3CA-224D-8445-86D2-8DB800B841DF}" type="parTrans" cxnId="{A1A877E7-D4BF-F747-B161-1F2B62A27E02}">
      <dgm:prSet/>
      <dgm:spPr/>
      <dgm:t>
        <a:bodyPr/>
        <a:lstStyle/>
        <a:p>
          <a:endParaRPr lang="ru-RU"/>
        </a:p>
      </dgm:t>
    </dgm:pt>
    <dgm:pt modelId="{3E1DE7CE-9ABC-8541-9C1D-C499C4278EE0}" type="sibTrans" cxnId="{A1A877E7-D4BF-F747-B161-1F2B62A27E02}">
      <dgm:prSet/>
      <dgm:spPr/>
      <dgm:t>
        <a:bodyPr/>
        <a:lstStyle/>
        <a:p>
          <a:endParaRPr lang="ru-RU"/>
        </a:p>
      </dgm:t>
    </dgm:pt>
    <dgm:pt modelId="{BCB9ABE4-9FE1-8F4E-AEA8-5BED142C27A2}" type="pres">
      <dgm:prSet presAssocID="{DFD6B78B-2565-2C4A-8B54-E5FD2883BB7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460C83-D3AE-5C40-A784-8E2A423F795E}" type="pres">
      <dgm:prSet presAssocID="{6DCBC776-534D-EF47-B0CD-80C7B3D2B87A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6722AE-227B-9D4D-A2FF-89A2589457B0}" type="pres">
      <dgm:prSet presAssocID="{418810E9-437C-E241-BA23-57E04BDC8E7C}" presName="sibTrans" presStyleLbl="sibTrans2D1" presStyleIdx="0" presStyleCnt="1"/>
      <dgm:spPr/>
      <dgm:t>
        <a:bodyPr/>
        <a:lstStyle/>
        <a:p>
          <a:endParaRPr lang="ru-RU"/>
        </a:p>
      </dgm:t>
    </dgm:pt>
    <dgm:pt modelId="{E4517BB4-F039-0E4C-8459-141E54E4E480}" type="pres">
      <dgm:prSet presAssocID="{418810E9-437C-E241-BA23-57E04BDC8E7C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9AD18FF6-A2A7-6B41-85B0-448A5EC630CD}" type="pres">
      <dgm:prSet presAssocID="{99823E2C-CD73-3E4D-B774-F18711EA486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533C7D-0D8A-794C-B226-EA847DB10734}" srcId="{DFD6B78B-2565-2C4A-8B54-E5FD2883BB74}" destId="{6DCBC776-534D-EF47-B0CD-80C7B3D2B87A}" srcOrd="0" destOrd="0" parTransId="{A00647A6-FA50-0A4A-894C-460C946C9BA5}" sibTransId="{418810E9-437C-E241-BA23-57E04BDC8E7C}"/>
    <dgm:cxn modelId="{845B24E4-2422-2947-8EE3-FC4CD4901A12}" type="presOf" srcId="{418810E9-437C-E241-BA23-57E04BDC8E7C}" destId="{E4517BB4-F039-0E4C-8459-141E54E4E480}" srcOrd="1" destOrd="0" presId="urn:microsoft.com/office/officeart/2005/8/layout/process1"/>
    <dgm:cxn modelId="{86A4F85C-1E0C-354F-9342-8469B6356DB5}" type="presOf" srcId="{418810E9-437C-E241-BA23-57E04BDC8E7C}" destId="{2A6722AE-227B-9D4D-A2FF-89A2589457B0}" srcOrd="0" destOrd="0" presId="urn:microsoft.com/office/officeart/2005/8/layout/process1"/>
    <dgm:cxn modelId="{A1A877E7-D4BF-F747-B161-1F2B62A27E02}" srcId="{DFD6B78B-2565-2C4A-8B54-E5FD2883BB74}" destId="{99823E2C-CD73-3E4D-B774-F18711EA4869}" srcOrd="1" destOrd="0" parTransId="{E3E3D3CA-224D-8445-86D2-8DB800B841DF}" sibTransId="{3E1DE7CE-9ABC-8541-9C1D-C499C4278EE0}"/>
    <dgm:cxn modelId="{D7BDA926-80DA-444C-AAF0-2630A4C75E46}" type="presOf" srcId="{6DCBC776-534D-EF47-B0CD-80C7B3D2B87A}" destId="{43460C83-D3AE-5C40-A784-8E2A423F795E}" srcOrd="0" destOrd="0" presId="urn:microsoft.com/office/officeart/2005/8/layout/process1"/>
    <dgm:cxn modelId="{F2D936CC-0CFF-574C-8B57-D14C1502C1B4}" type="presOf" srcId="{DFD6B78B-2565-2C4A-8B54-E5FD2883BB74}" destId="{BCB9ABE4-9FE1-8F4E-AEA8-5BED142C27A2}" srcOrd="0" destOrd="0" presId="urn:microsoft.com/office/officeart/2005/8/layout/process1"/>
    <dgm:cxn modelId="{871748D4-7CBF-404A-B8DB-2DB35D9CDCDB}" type="presOf" srcId="{99823E2C-CD73-3E4D-B774-F18711EA4869}" destId="{9AD18FF6-A2A7-6B41-85B0-448A5EC630CD}" srcOrd="0" destOrd="0" presId="urn:microsoft.com/office/officeart/2005/8/layout/process1"/>
    <dgm:cxn modelId="{2980C168-3A8F-CC4D-B698-74624E569877}" type="presParOf" srcId="{BCB9ABE4-9FE1-8F4E-AEA8-5BED142C27A2}" destId="{43460C83-D3AE-5C40-A784-8E2A423F795E}" srcOrd="0" destOrd="0" presId="urn:microsoft.com/office/officeart/2005/8/layout/process1"/>
    <dgm:cxn modelId="{25C4592E-AB1C-A548-90A6-5629D6F270D9}" type="presParOf" srcId="{BCB9ABE4-9FE1-8F4E-AEA8-5BED142C27A2}" destId="{2A6722AE-227B-9D4D-A2FF-89A2589457B0}" srcOrd="1" destOrd="0" presId="urn:microsoft.com/office/officeart/2005/8/layout/process1"/>
    <dgm:cxn modelId="{69532B1E-FE6A-1B4E-8831-5695CA5C64DA}" type="presParOf" srcId="{2A6722AE-227B-9D4D-A2FF-89A2589457B0}" destId="{E4517BB4-F039-0E4C-8459-141E54E4E480}" srcOrd="0" destOrd="0" presId="urn:microsoft.com/office/officeart/2005/8/layout/process1"/>
    <dgm:cxn modelId="{E0DE2893-FA95-F245-8C21-8BC770C8BAC6}" type="presParOf" srcId="{BCB9ABE4-9FE1-8F4E-AEA8-5BED142C27A2}" destId="{9AD18FF6-A2A7-6B41-85B0-448A5EC630C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60C83-D3AE-5C40-A784-8E2A423F795E}">
      <dsp:nvSpPr>
        <dsp:cNvPr id="0" name=""/>
        <dsp:cNvSpPr/>
      </dsp:nvSpPr>
      <dsp:spPr>
        <a:xfrm>
          <a:off x="1115" y="434699"/>
          <a:ext cx="2378131" cy="17613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/>
              <a:cs typeface="Arial"/>
            </a:rPr>
            <a:t>Решить систему</a:t>
          </a:r>
          <a:endParaRPr lang="ru-RU" sz="1800" kern="1200" dirty="0">
            <a:latin typeface="Arial"/>
            <a:cs typeface="Arial"/>
          </a:endParaRPr>
        </a:p>
      </dsp:txBody>
      <dsp:txXfrm>
        <a:off x="52702" y="486286"/>
        <a:ext cx="2274957" cy="1658129"/>
      </dsp:txXfrm>
    </dsp:sp>
    <dsp:sp modelId="{2A6722AE-227B-9D4D-A2FF-89A2589457B0}">
      <dsp:nvSpPr>
        <dsp:cNvPr id="0" name=""/>
        <dsp:cNvSpPr/>
      </dsp:nvSpPr>
      <dsp:spPr>
        <a:xfrm>
          <a:off x="2617059" y="1020462"/>
          <a:ext cx="504163" cy="58977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617059" y="1138417"/>
        <a:ext cx="352914" cy="353866"/>
      </dsp:txXfrm>
    </dsp:sp>
    <dsp:sp modelId="{9AD18FF6-A2A7-6B41-85B0-448A5EC630CD}">
      <dsp:nvSpPr>
        <dsp:cNvPr id="0" name=""/>
        <dsp:cNvSpPr/>
      </dsp:nvSpPr>
      <dsp:spPr>
        <a:xfrm>
          <a:off x="3330498" y="434699"/>
          <a:ext cx="2378131" cy="17613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/>
              <a:cs typeface="Arial"/>
            </a:rPr>
            <a:t>По «квадратным» точкам  на </a:t>
          </a:r>
          <a:r>
            <a:rPr lang="en-US" sz="1800" kern="1200" dirty="0" smtClean="0">
              <a:latin typeface="Arial"/>
              <a:cs typeface="Arial"/>
            </a:rPr>
            <a:t>A,</a:t>
          </a:r>
          <a:r>
            <a:rPr lang="en-US" sz="1800" kern="1200" baseline="0" dirty="0" smtClean="0">
              <a:latin typeface="Arial"/>
              <a:cs typeface="Arial"/>
            </a:rPr>
            <a:t> B</a:t>
          </a:r>
          <a:r>
            <a:rPr lang="ru-RU" sz="1800" kern="1200" baseline="0" dirty="0" smtClean="0">
              <a:latin typeface="Arial"/>
              <a:cs typeface="Arial"/>
            </a:rPr>
            <a:t> и С </a:t>
          </a:r>
          <a:r>
            <a:rPr lang="ru-RU" sz="1800" kern="1200" dirty="0" smtClean="0">
              <a:latin typeface="Arial"/>
              <a:cs typeface="Arial"/>
            </a:rPr>
            <a:t>предсказать положение соответствующей точки на </a:t>
          </a:r>
          <a:r>
            <a:rPr lang="en-US" sz="1800" kern="1200" dirty="0" smtClean="0">
              <a:latin typeface="Arial"/>
              <a:cs typeface="Arial"/>
            </a:rPr>
            <a:t>U</a:t>
          </a:r>
          <a:endParaRPr lang="ru-RU" sz="1800" kern="1200" dirty="0">
            <a:latin typeface="Arial"/>
            <a:cs typeface="Arial"/>
          </a:endParaRPr>
        </a:p>
      </dsp:txBody>
      <dsp:txXfrm>
        <a:off x="3382085" y="486286"/>
        <a:ext cx="2274957" cy="1658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17.03.17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17.03.17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645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583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184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933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464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464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523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NUL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4" Type="http://schemas.openxmlformats.org/officeDocument/2006/relationships/image" Target="../media/image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4" Type="http://schemas.openxmlformats.org/officeDocument/2006/relationships/image" Target="../media/image60.png"/><Relationship Id="rId5" Type="http://schemas.openxmlformats.org/officeDocument/2006/relationships/image" Target="../media/image70.png"/><Relationship Id="rId6" Type="http://schemas.openxmlformats.org/officeDocument/2006/relationships/image" Target="../media/image80.png"/><Relationship Id="rId7" Type="http://schemas.openxmlformats.org/officeDocument/2006/relationships/image" Target="../media/image90.png"/><Relationship Id="rId8" Type="http://schemas.openxmlformats.org/officeDocument/2006/relationships/image" Target="../media/image17.png"/><Relationship Id="rId9" Type="http://schemas.openxmlformats.org/officeDocument/2006/relationships/image" Target="../media/image110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82574" y="1492250"/>
            <a:ext cx="4247926" cy="3116200"/>
          </a:xfrm>
        </p:spPr>
        <p:txBody>
          <a:bodyPr>
            <a:noAutofit/>
          </a:bodyPr>
          <a:lstStyle/>
          <a:p>
            <a:r>
              <a:rPr lang="en-US" sz="4400" b="1" dirty="0"/>
              <a:t>Visual Object Recognition</a:t>
            </a:r>
            <a:r>
              <a:rPr lang="ru-RU" sz="4400" b="1" dirty="0" smtClean="0"/>
              <a:t>:</a:t>
            </a:r>
            <a:r>
              <a:rPr lang="en-US" sz="4400" b="1" dirty="0" smtClean="0"/>
              <a:t> </a:t>
            </a:r>
            <a:r>
              <a:rPr lang="en-US" sz="4400" b="1" dirty="0" smtClean="0">
                <a:latin typeface="Arial"/>
                <a:cs typeface="Arial"/>
              </a:rPr>
              <a:t>Contributors’ Slides</a:t>
            </a:r>
            <a:r>
              <a:rPr lang="ru-RU" sz="4400" b="1" dirty="0" smtClean="0">
                <a:latin typeface="Arial"/>
                <a:cs typeface="Arial"/>
              </a:rPr>
              <a:t> </a:t>
            </a:r>
            <a:endParaRPr lang="ru-RU" sz="4400" dirty="0">
              <a:latin typeface="Arial"/>
              <a:cs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2574" y="4608450"/>
            <a:ext cx="4247926" cy="1085906"/>
          </a:xfrm>
        </p:spPr>
        <p:txBody>
          <a:bodyPr>
            <a:noAutofit/>
          </a:bodyPr>
          <a:lstStyle/>
          <a:p>
            <a:pPr algn="r"/>
            <a:r>
              <a:rPr lang="en-US" sz="2100" dirty="0" smtClean="0"/>
              <a:t> 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621995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0373" y="449169"/>
            <a:ext cx="7737287" cy="1116106"/>
          </a:xfrm>
        </p:spPr>
        <p:txBody>
          <a:bodyPr anchor="ctr"/>
          <a:lstStyle/>
          <a:p>
            <a:r>
              <a:rPr lang="en-US" altLang="zh-CN" dirty="0" smtClean="0"/>
              <a:t>History</a:t>
            </a:r>
            <a:endParaRPr lang="ru-RU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Цзян </a:t>
            </a:r>
            <a:r>
              <a:rPr lang="ru-RU" dirty="0" err="1" smtClean="0">
                <a:solidFill>
                  <a:schemeClr val="accent3"/>
                </a:solidFill>
              </a:rPr>
              <a:t>Лэй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7" name="CustomShape 5"/>
          <p:cNvSpPr/>
          <p:nvPr/>
        </p:nvSpPr>
        <p:spPr>
          <a:xfrm>
            <a:off x="498473" y="1838960"/>
            <a:ext cx="8278560" cy="38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55680" indent="-352800">
              <a:lnSpc>
                <a:spcPct val="100000"/>
              </a:lnSpc>
              <a:spcAft>
                <a:spcPts val="1800"/>
              </a:spcAft>
              <a:buClr>
                <a:srgbClr val="663366"/>
              </a:buClr>
              <a:buFont typeface="Wingdings" charset="2"/>
              <a:buChar char=""/>
            </a:pP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Gospel according to Marr</a:t>
            </a:r>
          </a:p>
          <a:p>
            <a:pPr marL="355680" indent="-352800">
              <a:lnSpc>
                <a:spcPct val="100000"/>
              </a:lnSpc>
              <a:spcAft>
                <a:spcPts val="1800"/>
              </a:spcAft>
              <a:buClr>
                <a:srgbClr val="663366"/>
              </a:buClr>
              <a:buFont typeface="Wingdings" charset="2"/>
              <a:buChar char=""/>
            </a:pP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Shimon Ullman: Alignment theory</a:t>
            </a:r>
            <a:endParaRPr lang="en-US" sz="32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55680" indent="-352800">
              <a:lnSpc>
                <a:spcPct val="100000"/>
              </a:lnSpc>
              <a:spcAft>
                <a:spcPts val="1800"/>
              </a:spcAft>
              <a:buClr>
                <a:srgbClr val="663366"/>
              </a:buClr>
              <a:buFont typeface="Wingdings" charset="2"/>
              <a:buChar char=""/>
            </a:pP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Shimon Ullman: Intermediate features theory</a:t>
            </a:r>
          </a:p>
          <a:p>
            <a:pPr marL="355680" indent="-352800">
              <a:lnSpc>
                <a:spcPct val="100000"/>
              </a:lnSpc>
              <a:spcAft>
                <a:spcPts val="1800"/>
              </a:spcAft>
              <a:buClr>
                <a:srgbClr val="663366"/>
              </a:buClr>
              <a:buFont typeface="Wingdings" charset="2"/>
              <a:buChar char=""/>
            </a:pP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Correlation</a:t>
            </a:r>
            <a:endParaRPr lang="ru-RU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677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498600" y="484200"/>
            <a:ext cx="7555320" cy="1114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US" sz="4400">
                <a:solidFill>
                  <a:srgbClr val="663366"/>
                </a:solidFill>
                <a:latin typeface="Arial Black"/>
              </a:rPr>
              <a:t>Этапы исследования компьтерного зрения</a:t>
            </a:r>
            <a:endParaRPr/>
          </a:p>
        </p:txBody>
      </p:sp>
      <p:sp>
        <p:nvSpPr>
          <p:cNvPr id="39" name="CustomShape 2"/>
          <p:cNvSpPr/>
          <p:nvPr/>
        </p:nvSpPr>
        <p:spPr>
          <a:xfrm>
            <a:off x="498600" y="1930320"/>
            <a:ext cx="8092800" cy="4317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dirty="0">
                <a:solidFill>
                  <a:srgbClr val="000000"/>
                </a:solidFill>
                <a:latin typeface="Arial"/>
              </a:rPr>
              <a:t>I: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выделение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границ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у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объектов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представление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их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в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виде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обобщенных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цилиндров</a:t>
            </a:r>
            <a:endParaRPr dirty="0"/>
          </a:p>
          <a:p>
            <a:pPr>
              <a:lnSpc>
                <a:spcPct val="100000"/>
              </a:lnSpc>
            </a:pPr>
            <a:endParaRPr lang="ru-RU" sz="2800" dirty="0" smtClean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Недостатки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сложно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реализуемы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полученные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цилиндры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были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слишком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грубые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например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нельзя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было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отличить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одну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марку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машины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от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другой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</a:t>
            </a:r>
            <a:endParaRPr dirty="0"/>
          </a:p>
        </p:txBody>
      </p:sp>
      <p:sp>
        <p:nvSpPr>
          <p:cNvPr id="40" name="CustomShape 3"/>
          <p:cNvSpPr/>
          <p:nvPr/>
        </p:nvSpPr>
        <p:spPr>
          <a:xfrm>
            <a:off x="8298720" y="6249240"/>
            <a:ext cx="552960" cy="36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A9C0D598-3606-4DE9-90F6-4A9048A7F68F}" type="slidenum">
              <a:rPr lang="en-US" sz="1400">
                <a:solidFill>
                  <a:srgbClr val="663366"/>
                </a:solidFill>
                <a:latin typeface="Arial"/>
              </a:rPr>
              <a:t>11</a:t>
            </a:fld>
            <a:endParaRPr/>
          </a:p>
        </p:txBody>
      </p:sp>
      <p:sp>
        <p:nvSpPr>
          <p:cNvPr id="41" name="CustomShape 4"/>
          <p:cNvSpPr/>
          <p:nvPr/>
        </p:nvSpPr>
        <p:spPr>
          <a:xfrm>
            <a:off x="498600" y="6249240"/>
            <a:ext cx="6121800" cy="36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i="1">
                <a:solidFill>
                  <a:srgbClr val="666699"/>
                </a:solidFill>
                <a:latin typeface="Arial"/>
              </a:rPr>
              <a:t>Сальников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68239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498600" y="484200"/>
            <a:ext cx="7555320" cy="1114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US" sz="4400">
                <a:solidFill>
                  <a:srgbClr val="663366"/>
                </a:solidFill>
                <a:latin typeface="Arial Black"/>
              </a:rPr>
              <a:t>Этапы исследования компьтерного зрения</a:t>
            </a:r>
            <a:endParaRPr/>
          </a:p>
        </p:txBody>
      </p:sp>
      <p:sp>
        <p:nvSpPr>
          <p:cNvPr id="43" name="CustomShape 2"/>
          <p:cNvSpPr/>
          <p:nvPr/>
        </p:nvSpPr>
        <p:spPr>
          <a:xfrm>
            <a:off x="498600" y="1930320"/>
            <a:ext cx="8092800" cy="4317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dirty="0">
                <a:solidFill>
                  <a:srgbClr val="000000"/>
                </a:solidFill>
                <a:latin typeface="Arial"/>
              </a:rPr>
              <a:t>II: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на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основе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имеющихся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изображений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объекта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выделить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точки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уравнения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используя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которые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можно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было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опознать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объект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любого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ракурса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</a:t>
            </a:r>
            <a:endParaRPr dirty="0"/>
          </a:p>
          <a:p>
            <a:pPr>
              <a:lnSpc>
                <a:spcPct val="100000"/>
              </a:lnSpc>
            </a:pPr>
            <a:endParaRPr lang="ru-RU" sz="2800" dirty="0" smtClean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Недостатки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плохо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работает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объектами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естественного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мира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требует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нахождения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соответствующих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точек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ошибка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выбора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которых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приводит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к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неправильной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работе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системы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</a:t>
            </a:r>
            <a:endParaRPr dirty="0"/>
          </a:p>
        </p:txBody>
      </p:sp>
      <p:sp>
        <p:nvSpPr>
          <p:cNvPr id="44" name="CustomShape 3"/>
          <p:cNvSpPr/>
          <p:nvPr/>
        </p:nvSpPr>
        <p:spPr>
          <a:xfrm>
            <a:off x="8298720" y="6249240"/>
            <a:ext cx="552960" cy="36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C7EFE67C-E467-4A4C-9E6B-C3BD3AEFD8B1}" type="slidenum">
              <a:rPr lang="en-US" sz="1400">
                <a:solidFill>
                  <a:srgbClr val="663366"/>
                </a:solidFill>
                <a:latin typeface="Arial"/>
              </a:rPr>
              <a:t>12</a:t>
            </a:fld>
            <a:endParaRPr/>
          </a:p>
        </p:txBody>
      </p:sp>
      <p:sp>
        <p:nvSpPr>
          <p:cNvPr id="45" name="CustomShape 4"/>
          <p:cNvSpPr/>
          <p:nvPr/>
        </p:nvSpPr>
        <p:spPr>
          <a:xfrm>
            <a:off x="498600" y="6249240"/>
            <a:ext cx="6121800" cy="36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i="1">
                <a:solidFill>
                  <a:srgbClr val="666699"/>
                </a:solidFill>
                <a:latin typeface="Arial"/>
              </a:rPr>
              <a:t>Сальников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61988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498600" y="484200"/>
            <a:ext cx="7555320" cy="1114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US" sz="4400">
                <a:solidFill>
                  <a:srgbClr val="663366"/>
                </a:solidFill>
                <a:latin typeface="Arial Black"/>
              </a:rPr>
              <a:t>Этапы исследования компьтерного зрения</a:t>
            </a:r>
            <a:endParaRPr/>
          </a:p>
        </p:txBody>
      </p:sp>
      <p:sp>
        <p:nvSpPr>
          <p:cNvPr id="47" name="CustomShape 2"/>
          <p:cNvSpPr/>
          <p:nvPr/>
        </p:nvSpPr>
        <p:spPr>
          <a:xfrm>
            <a:off x="498600" y="1930320"/>
            <a:ext cx="8092800" cy="4317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dirty="0">
                <a:solidFill>
                  <a:srgbClr val="000000"/>
                </a:solidFill>
                <a:latin typeface="Arial"/>
              </a:rPr>
              <a:t>III: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проверять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на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соответствие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образцу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какие-либо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элементы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объекта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Например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для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человеческого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лица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это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могут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быть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глаза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нос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рот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</a:t>
            </a:r>
            <a:endParaRPr dirty="0"/>
          </a:p>
          <a:p>
            <a:pPr>
              <a:lnSpc>
                <a:spcPct val="100000"/>
              </a:lnSpc>
            </a:pPr>
            <a:endParaRPr lang="ru-RU" sz="2800" dirty="0" smtClean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Недостатки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работает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искаженными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объектами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например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повернутыми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или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перевернутыми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лицами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</a:t>
            </a:r>
            <a:endParaRPr dirty="0"/>
          </a:p>
        </p:txBody>
      </p:sp>
      <p:sp>
        <p:nvSpPr>
          <p:cNvPr id="48" name="CustomShape 3"/>
          <p:cNvSpPr/>
          <p:nvPr/>
        </p:nvSpPr>
        <p:spPr>
          <a:xfrm>
            <a:off x="8298720" y="6249240"/>
            <a:ext cx="552960" cy="36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FEF7C915-A751-4F95-938C-876F134F85C4}" type="slidenum">
              <a:rPr lang="en-US" sz="1400">
                <a:solidFill>
                  <a:srgbClr val="663366"/>
                </a:solidFill>
                <a:latin typeface="Arial"/>
              </a:rPr>
              <a:t>13</a:t>
            </a:fld>
            <a:endParaRPr/>
          </a:p>
        </p:txBody>
      </p:sp>
      <p:sp>
        <p:nvSpPr>
          <p:cNvPr id="49" name="CustomShape 4"/>
          <p:cNvSpPr/>
          <p:nvPr/>
        </p:nvSpPr>
        <p:spPr>
          <a:xfrm>
            <a:off x="498600" y="6249240"/>
            <a:ext cx="6121800" cy="36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i="1">
                <a:solidFill>
                  <a:srgbClr val="666699"/>
                </a:solidFill>
                <a:latin typeface="Arial"/>
              </a:rPr>
              <a:t>Сальников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4852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 smtClean="0">
              <a:solidFill>
                <a:srgbClr val="663366"/>
              </a:solidFill>
            </a:endParaRPr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663366"/>
                </a:solidFill>
              </a:rPr>
              <a:t>Идея Дэвида </a:t>
            </a:r>
            <a:r>
              <a:rPr lang="ru-RU" sz="6000" b="1" dirty="0" err="1">
                <a:solidFill>
                  <a:srgbClr val="663366"/>
                </a:solidFill>
              </a:rPr>
              <a:t>Марра</a:t>
            </a:r>
            <a:r>
              <a:rPr lang="ru-RU" sz="6000" b="1" dirty="0" smtClean="0">
                <a:solidFill>
                  <a:srgbClr val="663366"/>
                </a:solidFill>
              </a:rPr>
              <a:t> </a:t>
            </a:r>
            <a:endParaRPr lang="ru-RU" sz="60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11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Marr’s image recognition steps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dirty="0" smtClean="0"/>
              <a:t>Primal sketch (boundaries of image)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dirty="0" smtClean="0"/>
              <a:t>Two and half D sketch (normal vectors of surfaces)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dirty="0" smtClean="0"/>
              <a:t>Generalized cylinders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Recognition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en-US" dirty="0" smtClean="0"/>
              <a:t>No one could make it work because of too hard steps.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Попов К.</a:t>
            </a:r>
            <a:endParaRPr lang="en-US" dirty="0">
              <a:solidFill>
                <a:schemeClr val="accent3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795528" y="2048256"/>
            <a:ext cx="6748272" cy="26243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589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Идея Дэвида </a:t>
            </a:r>
            <a:r>
              <a:rPr lang="ru-RU" dirty="0" err="1" smtClean="0"/>
              <a:t>Марра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AutoShape 4" descr="Картинки по запросу глаз картинка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498475" y="1930400"/>
            <a:ext cx="8093075" cy="431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ru-RU" dirty="0"/>
              <a:t> </a:t>
            </a:r>
          </a:p>
        </p:txBody>
      </p:sp>
      <p:pic>
        <p:nvPicPr>
          <p:cNvPr id="1032" name="Picture 8" descr="http://icon-icons.com/icons2/212/PNG/256/Eye256_250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331" y="3188411"/>
            <a:ext cx="1151577" cy="115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трелка вправо 11"/>
          <p:cNvSpPr/>
          <p:nvPr/>
        </p:nvSpPr>
        <p:spPr>
          <a:xfrm>
            <a:off x="123322" y="3601655"/>
            <a:ext cx="600009" cy="3254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943758" y="3601655"/>
            <a:ext cx="600009" cy="3254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Цилиндр 12"/>
          <p:cNvSpPr/>
          <p:nvPr/>
        </p:nvSpPr>
        <p:spPr>
          <a:xfrm>
            <a:off x="2612618" y="2951281"/>
            <a:ext cx="1013876" cy="1810433"/>
          </a:xfrm>
          <a:prstGeom prst="can">
            <a:avLst/>
          </a:prstGeom>
          <a:solidFill>
            <a:schemeClr val="bg1"/>
          </a:solidFill>
          <a:ln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612618" y="2103973"/>
            <a:ext cx="145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Первичный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набросок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3689046" y="3601655"/>
            <a:ext cx="600009" cy="3254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Цилиндр 17"/>
          <p:cNvSpPr/>
          <p:nvPr/>
        </p:nvSpPr>
        <p:spPr>
          <a:xfrm>
            <a:off x="4351607" y="2953073"/>
            <a:ext cx="1013876" cy="1810433"/>
          </a:xfrm>
          <a:prstGeom prst="can">
            <a:avLst/>
          </a:prstGeom>
          <a:solidFill>
            <a:schemeClr val="bg1"/>
          </a:solidFill>
          <a:ln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351607" y="2114552"/>
            <a:ext cx="226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Псевдотрехмерное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изображение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5131558" y="4203510"/>
            <a:ext cx="45037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131558" y="3576634"/>
            <a:ext cx="45037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4416432" y="4203510"/>
            <a:ext cx="285219" cy="2320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4416433" y="3576634"/>
            <a:ext cx="285219" cy="2320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4651734" y="2760883"/>
            <a:ext cx="0" cy="324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5131680" y="2760883"/>
            <a:ext cx="0" cy="324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4885963" y="2750304"/>
            <a:ext cx="0" cy="324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Стрелка вправо 32"/>
          <p:cNvSpPr/>
          <p:nvPr/>
        </p:nvSpPr>
        <p:spPr>
          <a:xfrm>
            <a:off x="5440631" y="3602576"/>
            <a:ext cx="600009" cy="3254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295172" y="4203510"/>
            <a:ext cx="914400" cy="476335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7443361" y="4205284"/>
            <a:ext cx="914400" cy="476335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 стрелкой 36"/>
          <p:cNvCxnSpPr/>
          <p:nvPr/>
        </p:nvCxnSpPr>
        <p:spPr>
          <a:xfrm flipV="1">
            <a:off x="6752372" y="2912304"/>
            <a:ext cx="0" cy="15232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7900561" y="2912304"/>
            <a:ext cx="0" cy="15232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Овал 39"/>
          <p:cNvSpPr/>
          <p:nvPr/>
        </p:nvSpPr>
        <p:spPr>
          <a:xfrm>
            <a:off x="7434904" y="3935036"/>
            <a:ext cx="914400" cy="476335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7562995" y="3696803"/>
            <a:ext cx="658218" cy="319387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7661331" y="3531703"/>
            <a:ext cx="491792" cy="238233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7753378" y="3404048"/>
            <a:ext cx="294363" cy="172586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7753379" y="3271498"/>
            <a:ext cx="294363" cy="172586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 вправо 48"/>
          <p:cNvSpPr/>
          <p:nvPr/>
        </p:nvSpPr>
        <p:spPr>
          <a:xfrm rot="5400000">
            <a:off x="6792960" y="5110899"/>
            <a:ext cx="1102208" cy="360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6602393" y="2114552"/>
            <a:ext cx="226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Обобщенные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цилиндры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439617" y="5887661"/>
            <a:ext cx="18050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Распознавание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594360" y="4926858"/>
            <a:ext cx="149561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Библиотека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описаний</a:t>
            </a:r>
          </a:p>
        </p:txBody>
      </p:sp>
    </p:spTree>
    <p:extLst>
      <p:ext uri="{BB962C8B-B14F-4D97-AF65-F5344CB8AC3E}">
        <p14:creationId xmlns:p14="http://schemas.microsoft.com/office/powerpoint/2010/main" val="1437334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David Marr computer vision idea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Savostin</a:t>
            </a:r>
            <a:r>
              <a:rPr lang="en-US" dirty="0"/>
              <a:t> Peter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1026" name="Picture 2" descr="http://www.freeiconspng.com/uploads/camera-icon-2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3" y="2713932"/>
            <a:ext cx="1073922" cy="107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cse.buffalo.edu/~rapaport/575/F07/2.5dsketch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013" y="2495262"/>
            <a:ext cx="1538499" cy="1601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.stack.imgur.com/oR8gr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9" r="14664"/>
          <a:stretch/>
        </p:blipFill>
        <p:spPr bwMode="auto">
          <a:xfrm>
            <a:off x="5662807" y="2413890"/>
            <a:ext cx="1781901" cy="1714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793" y="2470845"/>
            <a:ext cx="1612867" cy="1558061"/>
          </a:xfrm>
          <a:prstGeom prst="rect">
            <a:avLst/>
          </a:prstGeom>
        </p:spPr>
      </p:pic>
      <p:cxnSp>
        <p:nvCxnSpPr>
          <p:cNvPr id="11" name="Прямая со стрелкой 10"/>
          <p:cNvCxnSpPr/>
          <p:nvPr/>
        </p:nvCxnSpPr>
        <p:spPr>
          <a:xfrm>
            <a:off x="1122948" y="3271011"/>
            <a:ext cx="275467" cy="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2984566" y="3269709"/>
            <a:ext cx="383644" cy="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5016221" y="3271017"/>
            <a:ext cx="540644" cy="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461472" y="4255621"/>
            <a:ext cx="1620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Primal sketch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628248" y="4225670"/>
                <a:ext cx="1383264" cy="4910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2</a:t>
                </a:r>
                <a14:m>
                  <m:oMath xmlns=""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dirty="0" smtClean="0"/>
                  <a:t> D sketch</a:t>
                </a:r>
                <a:endParaRPr lang="ru-RU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248" y="4225670"/>
                <a:ext cx="1383264" cy="491096"/>
              </a:xfrm>
              <a:prstGeom prst="rect">
                <a:avLst/>
              </a:prstGeom>
              <a:blipFill rotWithShape="0">
                <a:blip r:embed="rId6"/>
                <a:stretch>
                  <a:fillRect l="-3524" r="-3084" b="-61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Прямоугольник 24"/>
          <p:cNvSpPr/>
          <p:nvPr/>
        </p:nvSpPr>
        <p:spPr>
          <a:xfrm>
            <a:off x="5599487" y="4250491"/>
            <a:ext cx="19085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Generalized cylinders</a:t>
            </a:r>
            <a:endParaRPr lang="ru-RU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7522853" y="3249867"/>
            <a:ext cx="275467" cy="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7746659" y="3080590"/>
            <a:ext cx="13603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Recognition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10259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Теория Дэвида </a:t>
            </a:r>
            <a:r>
              <a:rPr lang="ru-RU" dirty="0" err="1" smtClean="0"/>
              <a:t>Марра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1028" name="Picture 4" descr="Картинки по запросу бутылка вина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2603" y="2581460"/>
            <a:ext cx="530970" cy="195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Овал 17"/>
          <p:cNvSpPr/>
          <p:nvPr/>
        </p:nvSpPr>
        <p:spPr>
          <a:xfrm>
            <a:off x="2941163" y="2683907"/>
            <a:ext cx="292231" cy="153560"/>
          </a:xfrm>
          <a:prstGeom prst="ellips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2705492" y="3565742"/>
            <a:ext cx="0" cy="885801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3478489" y="3565742"/>
            <a:ext cx="0" cy="885801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Дуга 27"/>
          <p:cNvSpPr/>
          <p:nvPr/>
        </p:nvSpPr>
        <p:spPr>
          <a:xfrm rot="5400000">
            <a:off x="2908168" y="4069758"/>
            <a:ext cx="358219" cy="763571"/>
          </a:xfrm>
          <a:prstGeom prst="arc">
            <a:avLst>
              <a:gd name="adj1" fmla="val 16403976"/>
              <a:gd name="adj2" fmla="val 5309547"/>
            </a:avLst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/>
          <p:cNvSpPr/>
          <p:nvPr/>
        </p:nvSpPr>
        <p:spPr>
          <a:xfrm rot="5400000">
            <a:off x="1955377" y="2579959"/>
            <a:ext cx="1481373" cy="490193"/>
          </a:xfrm>
          <a:prstGeom prst="arc">
            <a:avLst>
              <a:gd name="adj1" fmla="val 15432294"/>
              <a:gd name="adj2" fmla="val 0"/>
            </a:avLst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Дуга 52"/>
          <p:cNvSpPr/>
          <p:nvPr/>
        </p:nvSpPr>
        <p:spPr>
          <a:xfrm rot="16200000" flipH="1">
            <a:off x="2728376" y="2569167"/>
            <a:ext cx="1481373" cy="490193"/>
          </a:xfrm>
          <a:prstGeom prst="arc">
            <a:avLst>
              <a:gd name="adj1" fmla="val 15432294"/>
              <a:gd name="adj2" fmla="val 0"/>
            </a:avLst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5090120" y="2694699"/>
            <a:ext cx="292231" cy="153560"/>
          </a:xfrm>
          <a:prstGeom prst="ellips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V="1">
            <a:off x="4854449" y="3576534"/>
            <a:ext cx="0" cy="885801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5627446" y="3576534"/>
            <a:ext cx="0" cy="885801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Дуга 60"/>
          <p:cNvSpPr/>
          <p:nvPr/>
        </p:nvSpPr>
        <p:spPr>
          <a:xfrm rot="5400000">
            <a:off x="5057125" y="4080550"/>
            <a:ext cx="358219" cy="763571"/>
          </a:xfrm>
          <a:prstGeom prst="arc">
            <a:avLst>
              <a:gd name="adj1" fmla="val 16403976"/>
              <a:gd name="adj2" fmla="val 5309547"/>
            </a:avLst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Дуга 62"/>
          <p:cNvSpPr/>
          <p:nvPr/>
        </p:nvSpPr>
        <p:spPr>
          <a:xfrm rot="5400000">
            <a:off x="4104334" y="2590751"/>
            <a:ext cx="1481373" cy="490193"/>
          </a:xfrm>
          <a:prstGeom prst="arc">
            <a:avLst>
              <a:gd name="adj1" fmla="val 15432294"/>
              <a:gd name="adj2" fmla="val 0"/>
            </a:avLst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Дуга 63"/>
          <p:cNvSpPr/>
          <p:nvPr/>
        </p:nvSpPr>
        <p:spPr>
          <a:xfrm rot="16200000" flipH="1">
            <a:off x="4877333" y="2579959"/>
            <a:ext cx="1481373" cy="490193"/>
          </a:xfrm>
          <a:prstGeom prst="arc">
            <a:avLst>
              <a:gd name="adj1" fmla="val 15432294"/>
              <a:gd name="adj2" fmla="val 0"/>
            </a:avLst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 стрелкой 35"/>
          <p:cNvCxnSpPr>
            <a:stCxn id="58" idx="4"/>
          </p:cNvCxnSpPr>
          <p:nvPr/>
        </p:nvCxnSpPr>
        <p:spPr>
          <a:xfrm flipV="1">
            <a:off x="5236236" y="2403835"/>
            <a:ext cx="0" cy="4444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4854449" y="3034738"/>
            <a:ext cx="315444" cy="2450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5330327" y="3260457"/>
            <a:ext cx="391210" cy="1508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H="1">
            <a:off x="4666268" y="3846136"/>
            <a:ext cx="348792" cy="1131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5458120" y="4283226"/>
            <a:ext cx="329938" cy="1683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Овал 65"/>
          <p:cNvSpPr/>
          <p:nvPr/>
        </p:nvSpPr>
        <p:spPr>
          <a:xfrm>
            <a:off x="7003406" y="4283226"/>
            <a:ext cx="857839" cy="36418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 flipV="1">
            <a:off x="7432325" y="2694699"/>
            <a:ext cx="0" cy="17676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9" name="Дуга 78"/>
          <p:cNvSpPr/>
          <p:nvPr/>
        </p:nvSpPr>
        <p:spPr>
          <a:xfrm rot="5400000">
            <a:off x="7253215" y="3631519"/>
            <a:ext cx="358219" cy="763571"/>
          </a:xfrm>
          <a:prstGeom prst="arc">
            <a:avLst>
              <a:gd name="adj1" fmla="val 16403976"/>
              <a:gd name="adj2" fmla="val 5309547"/>
            </a:avLst>
          </a:prstGeom>
          <a:ln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Дуга 79"/>
          <p:cNvSpPr/>
          <p:nvPr/>
        </p:nvSpPr>
        <p:spPr>
          <a:xfrm rot="5400000">
            <a:off x="7253214" y="3373858"/>
            <a:ext cx="358219" cy="763571"/>
          </a:xfrm>
          <a:prstGeom prst="arc">
            <a:avLst>
              <a:gd name="adj1" fmla="val 16403976"/>
              <a:gd name="adj2" fmla="val 5309547"/>
            </a:avLst>
          </a:prstGeom>
          <a:ln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Дуга 80"/>
          <p:cNvSpPr/>
          <p:nvPr/>
        </p:nvSpPr>
        <p:spPr>
          <a:xfrm rot="5400000">
            <a:off x="7253215" y="3144469"/>
            <a:ext cx="358219" cy="763571"/>
          </a:xfrm>
          <a:prstGeom prst="arc">
            <a:avLst>
              <a:gd name="adj1" fmla="val 16403976"/>
              <a:gd name="adj2" fmla="val 5309547"/>
            </a:avLst>
          </a:prstGeom>
          <a:ln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>
            <a:off x="7144807" y="3296245"/>
            <a:ext cx="575035" cy="144539"/>
          </a:xfrm>
          <a:prstGeom prst="ellips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7230359" y="3061219"/>
            <a:ext cx="386499" cy="106195"/>
          </a:xfrm>
          <a:prstGeom prst="ellips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7324271" y="2856047"/>
            <a:ext cx="216107" cy="114360"/>
          </a:xfrm>
          <a:prstGeom prst="ellips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7324271" y="2696281"/>
            <a:ext cx="216107" cy="114360"/>
          </a:xfrm>
          <a:prstGeom prst="ellips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174749" y="1828315"/>
            <a:ext cx="1920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/>
                <a:cs typeface="Arial"/>
              </a:rPr>
              <a:t>Исходное изображение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251181" y="1887365"/>
            <a:ext cx="1681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/>
                <a:cs typeface="Arial"/>
              </a:rPr>
              <a:t>Первичный эскиз</a:t>
            </a:r>
            <a:endParaRPr lang="ru-RU" dirty="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4395249" y="1887734"/>
                <a:ext cx="168197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latin typeface="Arial"/>
                    <a:cs typeface="Arial"/>
                  </a:rPr>
                  <a:t>2</a:t>
                </a:r>
                <a:r>
                  <a:rPr lang="en-US" dirty="0" smtClean="0">
                    <a:latin typeface="Arial"/>
                    <a:cs typeface="Arial"/>
                  </a:rPr>
                  <a:t>-D </a:t>
                </a:r>
                <a:r>
                  <a:rPr lang="ru-RU" dirty="0" smtClean="0">
                    <a:latin typeface="Arial"/>
                    <a:cs typeface="Arial"/>
                  </a:rPr>
                  <a:t>эскиз</a:t>
                </a:r>
                <a:endParaRPr lang="ru-RU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5249" y="1887734"/>
                <a:ext cx="1681973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/>
          <p:cNvSpPr txBox="1"/>
          <p:nvPr/>
        </p:nvSpPr>
        <p:spPr>
          <a:xfrm>
            <a:off x="6582621" y="1833307"/>
            <a:ext cx="1681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/>
                <a:cs typeface="Arial"/>
              </a:rPr>
              <a:t>Обобщенные</a:t>
            </a:r>
          </a:p>
          <a:p>
            <a:pPr algn="ctr"/>
            <a:r>
              <a:rPr lang="ru-RU" dirty="0" smtClean="0">
                <a:latin typeface="Arial"/>
                <a:cs typeface="Arial"/>
              </a:rPr>
              <a:t>цилиндры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294892" y="4762321"/>
            <a:ext cx="1794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/>
                <a:cs typeface="Arial"/>
              </a:rPr>
              <a:t>(определение</a:t>
            </a:r>
          </a:p>
          <a:p>
            <a:pPr algn="ctr"/>
            <a:r>
              <a:rPr lang="ru-RU" dirty="0" smtClean="0">
                <a:latin typeface="Arial"/>
                <a:cs typeface="Arial"/>
              </a:rPr>
              <a:t>границ)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417105" y="4774076"/>
            <a:ext cx="1638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/>
                <a:cs typeface="Arial"/>
              </a:rPr>
              <a:t>(построение нормалей)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72" name="Стрелка вправо 71"/>
          <p:cNvSpPr/>
          <p:nvPr/>
        </p:nvSpPr>
        <p:spPr>
          <a:xfrm>
            <a:off x="1670968" y="3378153"/>
            <a:ext cx="633241" cy="44833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Стрелка вправо 94"/>
          <p:cNvSpPr/>
          <p:nvPr/>
        </p:nvSpPr>
        <p:spPr>
          <a:xfrm>
            <a:off x="3897626" y="3378153"/>
            <a:ext cx="633241" cy="44833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Стрелка вправо 95"/>
          <p:cNvSpPr/>
          <p:nvPr/>
        </p:nvSpPr>
        <p:spPr>
          <a:xfrm>
            <a:off x="6083822" y="3379604"/>
            <a:ext cx="633241" cy="44833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Стрелка вправо 96"/>
          <p:cNvSpPr/>
          <p:nvPr/>
        </p:nvSpPr>
        <p:spPr>
          <a:xfrm rot="5400000">
            <a:off x="7137906" y="4990715"/>
            <a:ext cx="633241" cy="44833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TextBox 72"/>
          <p:cNvSpPr txBox="1"/>
          <p:nvPr/>
        </p:nvSpPr>
        <p:spPr>
          <a:xfrm>
            <a:off x="6538512" y="5609716"/>
            <a:ext cx="18226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Arial"/>
                <a:cs typeface="Arial"/>
              </a:rPr>
              <a:t>Распознавание</a:t>
            </a:r>
          </a:p>
          <a:p>
            <a:r>
              <a:rPr lang="ru-RU" dirty="0" smtClean="0">
                <a:latin typeface="Arial"/>
                <a:cs typeface="Arial"/>
              </a:rPr>
              <a:t>(бутылка вина)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99" name="Содержимое 2"/>
          <p:cNvSpPr>
            <a:spLocks noGrp="1"/>
          </p:cNvSpPr>
          <p:nvPr>
            <p:ph idx="1"/>
          </p:nvPr>
        </p:nvSpPr>
        <p:spPr>
          <a:xfrm>
            <a:off x="424988" y="5630878"/>
            <a:ext cx="5899616" cy="57019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000" dirty="0" smtClean="0"/>
              <a:t>Метод оказался неприменим на практике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2900" y="2908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5" name="Изображение 4" descr="Снимок экрана 2017-03-15 в 19.13.0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10" y="1887365"/>
            <a:ext cx="8361190" cy="4532327"/>
          </a:xfrm>
          <a:prstGeom prst="rect">
            <a:avLst/>
          </a:prstGeom>
        </p:spPr>
      </p:pic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Шрамов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790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8474" y="484093"/>
            <a:ext cx="7556400" cy="1116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200"/>
              <a:t>Marr approach</a:t>
            </a:r>
          </a:p>
        </p:txBody>
      </p:sp>
      <p:sp>
        <p:nvSpPr>
          <p:cNvPr id="37" name="Shape 37"/>
          <p:cNvSpPr txBox="1"/>
          <p:nvPr/>
        </p:nvSpPr>
        <p:spPr>
          <a:xfrm>
            <a:off x="498475" y="5952967"/>
            <a:ext cx="3934500" cy="61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 i="1" dirty="0">
                <a:solidFill>
                  <a:schemeClr val="accent1"/>
                </a:solidFill>
                <a:latin typeface="Arial"/>
                <a:cs typeface="Arial"/>
              </a:rPr>
              <a:t>Михайлишин А.В.</a:t>
            </a:r>
          </a:p>
        </p:txBody>
      </p:sp>
      <p:sp>
        <p:nvSpPr>
          <p:cNvPr id="38" name="Shape 38"/>
          <p:cNvSpPr txBox="1"/>
          <p:nvPr/>
        </p:nvSpPr>
        <p:spPr>
          <a:xfrm>
            <a:off x="525950" y="3123867"/>
            <a:ext cx="580500" cy="87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 dirty="0"/>
              <a:t>👁</a:t>
            </a:r>
          </a:p>
        </p:txBody>
      </p:sp>
      <p:sp>
        <p:nvSpPr>
          <p:cNvPr id="39" name="Shape 39"/>
          <p:cNvSpPr/>
          <p:nvPr/>
        </p:nvSpPr>
        <p:spPr>
          <a:xfrm>
            <a:off x="1830625" y="2710933"/>
            <a:ext cx="1024600" cy="2386200"/>
          </a:xfrm>
          <a:prstGeom prst="flowChartMagneticDisk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" name="Shape 40"/>
          <p:cNvSpPr/>
          <p:nvPr/>
        </p:nvSpPr>
        <p:spPr>
          <a:xfrm>
            <a:off x="4059700" y="2710933"/>
            <a:ext cx="1024600" cy="2386200"/>
          </a:xfrm>
          <a:prstGeom prst="flowChartMagneticDisk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1226037" y="3561067"/>
            <a:ext cx="416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42" name="Shape 42"/>
          <p:cNvCxnSpPr/>
          <p:nvPr/>
        </p:nvCxnSpPr>
        <p:spPr>
          <a:xfrm>
            <a:off x="3284187" y="3561067"/>
            <a:ext cx="416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43" name="Shape 43"/>
          <p:cNvCxnSpPr/>
          <p:nvPr/>
        </p:nvCxnSpPr>
        <p:spPr>
          <a:xfrm>
            <a:off x="5499462" y="3561067"/>
            <a:ext cx="416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4" name="Shape 44"/>
          <p:cNvSpPr txBox="1"/>
          <p:nvPr/>
        </p:nvSpPr>
        <p:spPr>
          <a:xfrm>
            <a:off x="406400" y="1803300"/>
            <a:ext cx="952500" cy="51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dirty="0">
                <a:latin typeface="Arial"/>
                <a:cs typeface="Arial"/>
              </a:rPr>
              <a:t>camera</a:t>
            </a:r>
          </a:p>
        </p:txBody>
      </p:sp>
      <p:sp>
        <p:nvSpPr>
          <p:cNvPr id="45" name="Shape 45"/>
          <p:cNvSpPr txBox="1"/>
          <p:nvPr/>
        </p:nvSpPr>
        <p:spPr>
          <a:xfrm>
            <a:off x="1933125" y="1703083"/>
            <a:ext cx="922100" cy="51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>
                <a:latin typeface="Arial"/>
                <a:cs typeface="Arial"/>
              </a:rPr>
              <a:t>primal sketch</a:t>
            </a:r>
          </a:p>
        </p:txBody>
      </p:sp>
      <p:sp>
        <p:nvSpPr>
          <p:cNvPr id="46" name="Shape 46"/>
          <p:cNvSpPr txBox="1"/>
          <p:nvPr/>
        </p:nvSpPr>
        <p:spPr>
          <a:xfrm>
            <a:off x="4162200" y="1703100"/>
            <a:ext cx="1147400" cy="51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>
                <a:latin typeface="Arial"/>
                <a:cs typeface="Arial"/>
              </a:rPr>
              <a:t>2½ D sketch</a:t>
            </a:r>
          </a:p>
        </p:txBody>
      </p:sp>
      <p:sp>
        <p:nvSpPr>
          <p:cNvPr id="47" name="Shape 47"/>
          <p:cNvSpPr txBox="1"/>
          <p:nvPr/>
        </p:nvSpPr>
        <p:spPr>
          <a:xfrm>
            <a:off x="6407175" y="1703100"/>
            <a:ext cx="1482225" cy="51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90000"/>
              </a:lnSpc>
              <a:spcBef>
                <a:spcPts val="0"/>
              </a:spcBef>
              <a:buNone/>
            </a:pPr>
            <a:r>
              <a:rPr lang="en" dirty="0">
                <a:solidFill>
                  <a:schemeClr val="dk1"/>
                </a:solidFill>
                <a:latin typeface="Arial"/>
                <a:cs typeface="Arial"/>
              </a:rPr>
              <a:t>generalized cylinders</a:t>
            </a:r>
          </a:p>
        </p:txBody>
      </p:sp>
      <p:cxnSp>
        <p:nvCxnSpPr>
          <p:cNvPr id="48" name="Shape 48"/>
          <p:cNvCxnSpPr/>
          <p:nvPr/>
        </p:nvCxnSpPr>
        <p:spPr>
          <a:xfrm>
            <a:off x="5084300" y="3497300"/>
            <a:ext cx="225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49" name="Shape 49"/>
          <p:cNvCxnSpPr/>
          <p:nvPr/>
        </p:nvCxnSpPr>
        <p:spPr>
          <a:xfrm>
            <a:off x="5084300" y="3904033"/>
            <a:ext cx="225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50" name="Shape 50"/>
          <p:cNvCxnSpPr/>
          <p:nvPr/>
        </p:nvCxnSpPr>
        <p:spPr>
          <a:xfrm>
            <a:off x="5084300" y="4404600"/>
            <a:ext cx="225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51" name="Shape 51"/>
          <p:cNvCxnSpPr/>
          <p:nvPr/>
        </p:nvCxnSpPr>
        <p:spPr>
          <a:xfrm>
            <a:off x="5084300" y="4753567"/>
            <a:ext cx="236700" cy="82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52" name="Shape 52"/>
          <p:cNvCxnSpPr/>
          <p:nvPr/>
        </p:nvCxnSpPr>
        <p:spPr>
          <a:xfrm rot="10800000">
            <a:off x="3825100" y="3615767"/>
            <a:ext cx="234600" cy="2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53" name="Shape 53"/>
          <p:cNvCxnSpPr/>
          <p:nvPr/>
        </p:nvCxnSpPr>
        <p:spPr>
          <a:xfrm rot="10800000">
            <a:off x="3825100" y="3998267"/>
            <a:ext cx="234600" cy="2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54" name="Shape 54"/>
          <p:cNvCxnSpPr/>
          <p:nvPr/>
        </p:nvCxnSpPr>
        <p:spPr>
          <a:xfrm rot="10800000">
            <a:off x="3825100" y="4295400"/>
            <a:ext cx="234600" cy="2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55" name="Shape 55"/>
          <p:cNvCxnSpPr/>
          <p:nvPr/>
        </p:nvCxnSpPr>
        <p:spPr>
          <a:xfrm flipH="1">
            <a:off x="3855900" y="4835967"/>
            <a:ext cx="227700" cy="149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56" name="Shape 56"/>
          <p:cNvCxnSpPr/>
          <p:nvPr/>
        </p:nvCxnSpPr>
        <p:spPr>
          <a:xfrm rot="10800000">
            <a:off x="4289800" y="2631933"/>
            <a:ext cx="4500" cy="324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57" name="Shape 57"/>
          <p:cNvCxnSpPr/>
          <p:nvPr/>
        </p:nvCxnSpPr>
        <p:spPr>
          <a:xfrm rot="10800000">
            <a:off x="4442200" y="2835133"/>
            <a:ext cx="4500" cy="324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58" name="Shape 58"/>
          <p:cNvCxnSpPr/>
          <p:nvPr/>
        </p:nvCxnSpPr>
        <p:spPr>
          <a:xfrm rot="10800000">
            <a:off x="4724375" y="2756000"/>
            <a:ext cx="4500" cy="324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59" name="Shape 59"/>
          <p:cNvCxnSpPr/>
          <p:nvPr/>
        </p:nvCxnSpPr>
        <p:spPr>
          <a:xfrm rot="10800000">
            <a:off x="4977300" y="2756000"/>
            <a:ext cx="4500" cy="324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60" name="Shape 60"/>
          <p:cNvCxnSpPr/>
          <p:nvPr/>
        </p:nvCxnSpPr>
        <p:spPr>
          <a:xfrm rot="10800000">
            <a:off x="6816975" y="2737349"/>
            <a:ext cx="0" cy="2149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61" name="Shape 61"/>
          <p:cNvSpPr/>
          <p:nvPr/>
        </p:nvSpPr>
        <p:spPr>
          <a:xfrm>
            <a:off x="6407175" y="4565849"/>
            <a:ext cx="819600" cy="4740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2" name="Shape 62"/>
          <p:cNvCxnSpPr/>
          <p:nvPr/>
        </p:nvCxnSpPr>
        <p:spPr>
          <a:xfrm rot="10800000">
            <a:off x="7918850" y="2768200"/>
            <a:ext cx="0" cy="2149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63" name="Shape 63"/>
          <p:cNvSpPr/>
          <p:nvPr/>
        </p:nvSpPr>
        <p:spPr>
          <a:xfrm>
            <a:off x="7509050" y="4596700"/>
            <a:ext cx="819600" cy="4740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7595450" y="4001081"/>
            <a:ext cx="646800" cy="4316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5" name="Shape 65"/>
          <p:cNvSpPr/>
          <p:nvPr/>
        </p:nvSpPr>
        <p:spPr>
          <a:xfrm>
            <a:off x="7648850" y="3716316"/>
            <a:ext cx="540000" cy="3912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7710500" y="3147579"/>
            <a:ext cx="416700" cy="3240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 txBox="1"/>
          <p:nvPr/>
        </p:nvSpPr>
        <p:spPr>
          <a:xfrm>
            <a:off x="2205100" y="5394500"/>
            <a:ext cx="4478700" cy="61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000" dirty="0">
                <a:latin typeface="Arial"/>
                <a:cs typeface="Arial"/>
              </a:rPr>
              <a:t>Trouble is, no one could make it work. </a:t>
            </a:r>
          </a:p>
        </p:txBody>
      </p:sp>
    </p:spTree>
    <p:extLst>
      <p:ext uri="{BB962C8B-B14F-4D97-AF65-F5344CB8AC3E}">
        <p14:creationId xmlns:p14="http://schemas.microsoft.com/office/powerpoint/2010/main" val="1600033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Основные моменты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Первые теории в распозн</a:t>
            </a:r>
            <a:r>
              <a:rPr lang="ru-RU" dirty="0"/>
              <a:t>а</a:t>
            </a:r>
            <a:r>
              <a:rPr lang="ru-RU" dirty="0" smtClean="0"/>
              <a:t>вании изображений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Метод 2</a:t>
            </a:r>
            <a:r>
              <a:rPr lang="en-US" dirty="0" smtClean="0"/>
              <a:t>D </a:t>
            </a:r>
            <a:r>
              <a:rPr lang="ru-RU" dirty="0" smtClean="0"/>
              <a:t>проекций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Способы избавления от шума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Трудности в распознавании изображений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accent3"/>
                </a:solidFill>
              </a:rPr>
              <a:t>Струянский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669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8900" y="484094"/>
            <a:ext cx="7965887" cy="1116106"/>
          </a:xfrm>
        </p:spPr>
        <p:txBody>
          <a:bodyPr anchor="ctr"/>
          <a:lstStyle/>
          <a:p>
            <a:r>
              <a:rPr lang="en-US" dirty="0" smtClean="0"/>
              <a:t>David Marr and his ideas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16096" y="6250268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Булгакова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28" name="Содержимое 2"/>
          <p:cNvSpPr>
            <a:spLocks noGrp="1"/>
          </p:cNvSpPr>
          <p:nvPr>
            <p:ph idx="1"/>
          </p:nvPr>
        </p:nvSpPr>
        <p:spPr>
          <a:xfrm>
            <a:off x="292100" y="1648978"/>
            <a:ext cx="8578034" cy="44978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000" dirty="0" smtClean="0"/>
              <a:t>британский</a:t>
            </a:r>
            <a:r>
              <a:rPr lang="ru-RU" sz="2000" dirty="0"/>
              <a:t> </a:t>
            </a:r>
            <a:r>
              <a:rPr lang="ru-RU" sz="2000" dirty="0" err="1" smtClean="0"/>
              <a:t>нейробиолог</a:t>
            </a:r>
            <a:r>
              <a:rPr lang="ru-RU" sz="2000" dirty="0"/>
              <a:t> </a:t>
            </a:r>
            <a:r>
              <a:rPr lang="ru-RU" sz="2000" dirty="0" smtClean="0"/>
              <a:t>и</a:t>
            </a:r>
            <a:r>
              <a:rPr lang="ru-RU" sz="2000" dirty="0"/>
              <a:t> </a:t>
            </a:r>
            <a:r>
              <a:rPr lang="ru-RU" sz="2000" dirty="0" smtClean="0"/>
              <a:t>психолог, работал </a:t>
            </a:r>
            <a:r>
              <a:rPr lang="ru-RU" sz="2000" dirty="0"/>
              <a:t>на стыке психологии, </a:t>
            </a:r>
            <a:r>
              <a:rPr lang="ru-RU" sz="2000" dirty="0" smtClean="0"/>
              <a:t>ИИ</a:t>
            </a:r>
            <a:r>
              <a:rPr lang="ru-RU" sz="2000" dirty="0"/>
              <a:t> и нейрофизиологии, </a:t>
            </a:r>
            <a:r>
              <a:rPr lang="ru-RU" sz="2000" dirty="0" smtClean="0"/>
              <a:t>разрабатывал </a:t>
            </a:r>
            <a:r>
              <a:rPr lang="ru-RU" sz="2000" dirty="0"/>
              <a:t>новые вычислительные модели обработки визуальной информации в </a:t>
            </a:r>
            <a:r>
              <a:rPr lang="ru-RU" sz="2000" dirty="0" smtClean="0"/>
              <a:t>мозге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000" dirty="0" smtClean="0"/>
              <a:t>Выделил три ступени восприятия</a:t>
            </a:r>
            <a:r>
              <a:rPr lang="ru-RU" sz="2000" dirty="0"/>
              <a:t> трехмерных </a:t>
            </a:r>
            <a:r>
              <a:rPr lang="ru-RU" sz="2000" dirty="0" smtClean="0"/>
              <a:t>объектов: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ru-RU" sz="2000" dirty="0" smtClean="0"/>
              <a:t>Формирования двумерного наброска сенсорной информации, поступающей на сетчатку глаза (</a:t>
            </a:r>
            <a:r>
              <a:rPr lang="en-US" sz="2000" dirty="0" smtClean="0"/>
              <a:t>primal sketch</a:t>
            </a:r>
            <a:r>
              <a:rPr lang="ru-RU" sz="2000" dirty="0" smtClean="0"/>
              <a:t>)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ru-RU" sz="2000" dirty="0" smtClean="0"/>
              <a:t>Создание псевдотрёхмерной картины объектов на основе признаков глубина (2 ½ </a:t>
            </a:r>
            <a:r>
              <a:rPr lang="en-US" sz="2000" dirty="0" smtClean="0"/>
              <a:t>D sketch</a:t>
            </a:r>
            <a:r>
              <a:rPr lang="ru-RU" sz="2000" dirty="0" smtClean="0"/>
              <a:t>)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ru-RU" sz="2000" dirty="0" smtClean="0"/>
              <a:t>Создание полноценной трехмерной картины </a:t>
            </a:r>
            <a:r>
              <a:rPr lang="ru-RU" sz="2000" dirty="0"/>
              <a:t>ориентации объектов и их взаимного </a:t>
            </a:r>
            <a:r>
              <a:rPr lang="ru-RU" sz="2000" dirty="0" smtClean="0"/>
              <a:t>расположения</a:t>
            </a:r>
            <a:r>
              <a:rPr lang="en-US" sz="2000" dirty="0" smtClean="0"/>
              <a:t> (generalized cylinders)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4013311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 smtClean="0">
              <a:solidFill>
                <a:srgbClr val="663366"/>
              </a:solidFill>
            </a:endParaRPr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663366"/>
                </a:solidFill>
              </a:rPr>
              <a:t>Теория выравнивания</a:t>
            </a:r>
            <a:endParaRPr lang="ru-RU" sz="60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438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alignment theory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Рой</a:t>
            </a:r>
            <a:endParaRPr lang="en-US" dirty="0">
              <a:solidFill>
                <a:schemeClr val="accent3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731520" y="2889504"/>
            <a:ext cx="0" cy="17007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21217" y="4597758"/>
            <a:ext cx="927279" cy="4121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648495" y="4755200"/>
            <a:ext cx="257577" cy="270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648496" y="3902299"/>
            <a:ext cx="0" cy="11075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1648495" y="3656529"/>
            <a:ext cx="257577" cy="270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906072" y="3656529"/>
            <a:ext cx="0" cy="11075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184856" y="3557127"/>
            <a:ext cx="463639" cy="3654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423230" y="3304483"/>
            <a:ext cx="463639" cy="3654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1171974" y="3298728"/>
            <a:ext cx="257577" cy="270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731520" y="2623019"/>
            <a:ext cx="257577" cy="270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987718" y="2637363"/>
            <a:ext cx="427578" cy="6757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37895" y="2889504"/>
            <a:ext cx="446960" cy="6747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792570" y="3656528"/>
            <a:ext cx="0" cy="11075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2792569" y="4765184"/>
            <a:ext cx="427149" cy="2446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2792568" y="3656528"/>
            <a:ext cx="427149" cy="2446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215424" y="3901226"/>
            <a:ext cx="0" cy="11075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3215424" y="4455017"/>
            <a:ext cx="847273" cy="553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040829" y="2889504"/>
            <a:ext cx="17330" cy="15644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3214993" y="3473281"/>
            <a:ext cx="435906" cy="4288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797317" y="3226620"/>
            <a:ext cx="435906" cy="4288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3216237" y="3238244"/>
            <a:ext cx="427149" cy="2446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3218989" y="2629891"/>
            <a:ext cx="421654" cy="6152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 flipV="1">
            <a:off x="3629446" y="2631735"/>
            <a:ext cx="427149" cy="2446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3653646" y="2877504"/>
            <a:ext cx="385433" cy="6039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886294" y="2866252"/>
            <a:ext cx="660067" cy="15876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5546361" y="4452697"/>
            <a:ext cx="1075006" cy="3114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902163" y="2876433"/>
            <a:ext cx="641692" cy="5646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4902163" y="2590706"/>
            <a:ext cx="257577" cy="270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5550040" y="3152165"/>
            <a:ext cx="257577" cy="270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6621367" y="4496451"/>
            <a:ext cx="257577" cy="270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5159740" y="2605977"/>
            <a:ext cx="628835" cy="5433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6173148" y="3705630"/>
            <a:ext cx="430041" cy="10605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6420798" y="3433956"/>
            <a:ext cx="448060" cy="10903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V="1">
            <a:off x="6173148" y="3435174"/>
            <a:ext cx="257577" cy="270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5538278" y="3441037"/>
            <a:ext cx="625861" cy="2683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5801045" y="3148306"/>
            <a:ext cx="617210" cy="2840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8054787" y="4250026"/>
            <a:ext cx="847273" cy="553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H="1" flipV="1">
            <a:off x="7696373" y="4608404"/>
            <a:ext cx="365820" cy="1813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H="1" flipV="1">
            <a:off x="8489209" y="2620501"/>
            <a:ext cx="365820" cy="1813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8872706" y="2804512"/>
            <a:ext cx="8450" cy="14591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flipH="1">
            <a:off x="8054787" y="3775235"/>
            <a:ext cx="33921" cy="10022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H="1">
            <a:off x="7722888" y="3594029"/>
            <a:ext cx="7406" cy="10376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flipH="1" flipV="1">
            <a:off x="7722888" y="3593933"/>
            <a:ext cx="365820" cy="1813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flipV="1">
            <a:off x="8224829" y="2632231"/>
            <a:ext cx="272313" cy="5903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 flipV="1">
            <a:off x="8584982" y="2801803"/>
            <a:ext cx="280390" cy="5875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 flipH="1" flipV="1">
            <a:off x="8219905" y="3208077"/>
            <a:ext cx="365820" cy="1813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H="1">
            <a:off x="7743295" y="3208077"/>
            <a:ext cx="476610" cy="3858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 flipH="1">
            <a:off x="8103448" y="3382255"/>
            <a:ext cx="476610" cy="3858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Овал 101"/>
          <p:cNvSpPr/>
          <p:nvPr/>
        </p:nvSpPr>
        <p:spPr>
          <a:xfrm>
            <a:off x="869607" y="2557154"/>
            <a:ext cx="270717" cy="265664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3870361" y="2759582"/>
            <a:ext cx="270717" cy="265664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5075257" y="2497059"/>
            <a:ext cx="270717" cy="265664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8717288" y="2689986"/>
            <a:ext cx="270717" cy="265664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Овал 107"/>
          <p:cNvSpPr/>
          <p:nvPr/>
        </p:nvSpPr>
        <p:spPr>
          <a:xfrm>
            <a:off x="1304068" y="3150122"/>
            <a:ext cx="270717" cy="26566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Овал 108"/>
          <p:cNvSpPr/>
          <p:nvPr/>
        </p:nvSpPr>
        <p:spPr>
          <a:xfrm>
            <a:off x="3494915" y="3303535"/>
            <a:ext cx="270717" cy="26566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Овал 109"/>
          <p:cNvSpPr/>
          <p:nvPr/>
        </p:nvSpPr>
        <p:spPr>
          <a:xfrm>
            <a:off x="5660550" y="3023299"/>
            <a:ext cx="270717" cy="26566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Овал 110"/>
          <p:cNvSpPr/>
          <p:nvPr/>
        </p:nvSpPr>
        <p:spPr>
          <a:xfrm>
            <a:off x="8449164" y="3225992"/>
            <a:ext cx="270717" cy="26566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Овал 111"/>
          <p:cNvSpPr/>
          <p:nvPr/>
        </p:nvSpPr>
        <p:spPr>
          <a:xfrm>
            <a:off x="1516576" y="3767832"/>
            <a:ext cx="270717" cy="2656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2671924" y="3531915"/>
            <a:ext cx="270717" cy="2656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Овал 114"/>
          <p:cNvSpPr/>
          <p:nvPr/>
        </p:nvSpPr>
        <p:spPr>
          <a:xfrm>
            <a:off x="6035102" y="3570549"/>
            <a:ext cx="270717" cy="2656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Овал 115"/>
          <p:cNvSpPr/>
          <p:nvPr/>
        </p:nvSpPr>
        <p:spPr>
          <a:xfrm>
            <a:off x="7630409" y="3461053"/>
            <a:ext cx="270717" cy="2656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Овал 116"/>
          <p:cNvSpPr/>
          <p:nvPr/>
        </p:nvSpPr>
        <p:spPr>
          <a:xfrm>
            <a:off x="1499997" y="4872140"/>
            <a:ext cx="270717" cy="2656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Овал 117"/>
          <p:cNvSpPr/>
          <p:nvPr/>
        </p:nvSpPr>
        <p:spPr>
          <a:xfrm>
            <a:off x="2656238" y="4656874"/>
            <a:ext cx="270717" cy="2656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Овал 118"/>
          <p:cNvSpPr/>
          <p:nvPr/>
        </p:nvSpPr>
        <p:spPr>
          <a:xfrm>
            <a:off x="6459493" y="4597758"/>
            <a:ext cx="270717" cy="2656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Овал 119"/>
          <p:cNvSpPr/>
          <p:nvPr/>
        </p:nvSpPr>
        <p:spPr>
          <a:xfrm>
            <a:off x="7579214" y="4489076"/>
            <a:ext cx="270717" cy="2656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олилиния 122"/>
          <p:cNvSpPr/>
          <p:nvPr/>
        </p:nvSpPr>
        <p:spPr>
          <a:xfrm>
            <a:off x="1072662" y="2160760"/>
            <a:ext cx="7754815" cy="759744"/>
          </a:xfrm>
          <a:custGeom>
            <a:avLst/>
            <a:gdLst>
              <a:gd name="connsiteX0" fmla="*/ 0 w 7754815"/>
              <a:gd name="connsiteY0" fmla="*/ 371425 h 759744"/>
              <a:gd name="connsiteX1" fmla="*/ 1406769 w 7754815"/>
              <a:gd name="connsiteY1" fmla="*/ 2148 h 759744"/>
              <a:gd name="connsiteX2" fmla="*/ 2883876 w 7754815"/>
              <a:gd name="connsiteY2" fmla="*/ 248332 h 759744"/>
              <a:gd name="connsiteX3" fmla="*/ 2989384 w 7754815"/>
              <a:gd name="connsiteY3" fmla="*/ 617609 h 759744"/>
              <a:gd name="connsiteX4" fmla="*/ 4079630 w 7754815"/>
              <a:gd name="connsiteY4" fmla="*/ 353840 h 759744"/>
              <a:gd name="connsiteX5" fmla="*/ 6084276 w 7754815"/>
              <a:gd name="connsiteY5" fmla="*/ 2148 h 759744"/>
              <a:gd name="connsiteX6" fmla="*/ 7754815 w 7754815"/>
              <a:gd name="connsiteY6" fmla="*/ 529686 h 759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54815" h="759744">
                <a:moveTo>
                  <a:pt x="0" y="371425"/>
                </a:moveTo>
                <a:cubicBezTo>
                  <a:pt x="463061" y="197044"/>
                  <a:pt x="926123" y="22663"/>
                  <a:pt x="1406769" y="2148"/>
                </a:cubicBezTo>
                <a:cubicBezTo>
                  <a:pt x="1887415" y="-18367"/>
                  <a:pt x="2620107" y="145755"/>
                  <a:pt x="2883876" y="248332"/>
                </a:cubicBezTo>
                <a:cubicBezTo>
                  <a:pt x="3147645" y="350909"/>
                  <a:pt x="2790092" y="600024"/>
                  <a:pt x="2989384" y="617609"/>
                </a:cubicBezTo>
                <a:cubicBezTo>
                  <a:pt x="3188676" y="635194"/>
                  <a:pt x="3563815" y="456417"/>
                  <a:pt x="4079630" y="353840"/>
                </a:cubicBezTo>
                <a:cubicBezTo>
                  <a:pt x="4595445" y="251263"/>
                  <a:pt x="5471745" y="-27160"/>
                  <a:pt x="6084276" y="2148"/>
                </a:cubicBezTo>
                <a:cubicBezTo>
                  <a:pt x="6696807" y="31456"/>
                  <a:pt x="7669823" y="1256517"/>
                  <a:pt x="7754815" y="529686"/>
                </a:cubicBezTo>
              </a:path>
            </a:pathLst>
          </a:cu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олилиния 123"/>
          <p:cNvSpPr/>
          <p:nvPr/>
        </p:nvSpPr>
        <p:spPr>
          <a:xfrm>
            <a:off x="1565031" y="2739055"/>
            <a:ext cx="6928338" cy="605624"/>
          </a:xfrm>
          <a:custGeom>
            <a:avLst/>
            <a:gdLst>
              <a:gd name="connsiteX0" fmla="*/ 0 w 6928338"/>
              <a:gd name="connsiteY0" fmla="*/ 426176 h 605624"/>
              <a:gd name="connsiteX1" fmla="*/ 826477 w 6928338"/>
              <a:gd name="connsiteY1" fmla="*/ 197576 h 605624"/>
              <a:gd name="connsiteX2" fmla="*/ 2022231 w 6928338"/>
              <a:gd name="connsiteY2" fmla="*/ 602022 h 605624"/>
              <a:gd name="connsiteX3" fmla="*/ 3217984 w 6928338"/>
              <a:gd name="connsiteY3" fmla="*/ 391007 h 605624"/>
              <a:gd name="connsiteX4" fmla="*/ 4167554 w 6928338"/>
              <a:gd name="connsiteY4" fmla="*/ 303083 h 605624"/>
              <a:gd name="connsiteX5" fmla="*/ 5679831 w 6928338"/>
              <a:gd name="connsiteY5" fmla="*/ 4145 h 605624"/>
              <a:gd name="connsiteX6" fmla="*/ 6928338 w 6928338"/>
              <a:gd name="connsiteY6" fmla="*/ 549268 h 605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28338" h="605624">
                <a:moveTo>
                  <a:pt x="0" y="426176"/>
                </a:moveTo>
                <a:cubicBezTo>
                  <a:pt x="244719" y="297222"/>
                  <a:pt x="489439" y="168268"/>
                  <a:pt x="826477" y="197576"/>
                </a:cubicBezTo>
                <a:cubicBezTo>
                  <a:pt x="1163515" y="226884"/>
                  <a:pt x="1623647" y="569784"/>
                  <a:pt x="2022231" y="602022"/>
                </a:cubicBezTo>
                <a:cubicBezTo>
                  <a:pt x="2420815" y="634260"/>
                  <a:pt x="2860430" y="440830"/>
                  <a:pt x="3217984" y="391007"/>
                </a:cubicBezTo>
                <a:cubicBezTo>
                  <a:pt x="3575538" y="341184"/>
                  <a:pt x="3757246" y="367560"/>
                  <a:pt x="4167554" y="303083"/>
                </a:cubicBezTo>
                <a:cubicBezTo>
                  <a:pt x="4577862" y="238606"/>
                  <a:pt x="5219700" y="-36886"/>
                  <a:pt x="5679831" y="4145"/>
                </a:cubicBezTo>
                <a:cubicBezTo>
                  <a:pt x="6139962" y="45176"/>
                  <a:pt x="6579577" y="525822"/>
                  <a:pt x="6928338" y="549268"/>
                </a:cubicBezTo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олилиния 124"/>
          <p:cNvSpPr/>
          <p:nvPr/>
        </p:nvSpPr>
        <p:spPr>
          <a:xfrm>
            <a:off x="1740877" y="3252596"/>
            <a:ext cx="5996354" cy="651470"/>
          </a:xfrm>
          <a:custGeom>
            <a:avLst/>
            <a:gdLst>
              <a:gd name="connsiteX0" fmla="*/ 0 w 5996354"/>
              <a:gd name="connsiteY0" fmla="*/ 563266 h 651470"/>
              <a:gd name="connsiteX1" fmla="*/ 545123 w 5996354"/>
              <a:gd name="connsiteY1" fmla="*/ 317081 h 651470"/>
              <a:gd name="connsiteX2" fmla="*/ 1125415 w 5996354"/>
              <a:gd name="connsiteY2" fmla="*/ 299496 h 651470"/>
              <a:gd name="connsiteX3" fmla="*/ 2584938 w 5996354"/>
              <a:gd name="connsiteY3" fmla="*/ 651189 h 651470"/>
              <a:gd name="connsiteX4" fmla="*/ 4343400 w 5996354"/>
              <a:gd name="connsiteY4" fmla="*/ 352250 h 651470"/>
              <a:gd name="connsiteX5" fmla="*/ 5222631 w 5996354"/>
              <a:gd name="connsiteY5" fmla="*/ 558 h 651470"/>
              <a:gd name="connsiteX6" fmla="*/ 5996354 w 5996354"/>
              <a:gd name="connsiteY6" fmla="*/ 264327 h 651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6354" h="651470">
                <a:moveTo>
                  <a:pt x="0" y="563266"/>
                </a:moveTo>
                <a:cubicBezTo>
                  <a:pt x="178777" y="462154"/>
                  <a:pt x="357554" y="361043"/>
                  <a:pt x="545123" y="317081"/>
                </a:cubicBezTo>
                <a:cubicBezTo>
                  <a:pt x="732692" y="273119"/>
                  <a:pt x="785446" y="243811"/>
                  <a:pt x="1125415" y="299496"/>
                </a:cubicBezTo>
                <a:cubicBezTo>
                  <a:pt x="1465384" y="355181"/>
                  <a:pt x="2048607" y="642397"/>
                  <a:pt x="2584938" y="651189"/>
                </a:cubicBezTo>
                <a:cubicBezTo>
                  <a:pt x="3121269" y="659981"/>
                  <a:pt x="3903785" y="460688"/>
                  <a:pt x="4343400" y="352250"/>
                </a:cubicBezTo>
                <a:cubicBezTo>
                  <a:pt x="4783016" y="243811"/>
                  <a:pt x="4947139" y="15212"/>
                  <a:pt x="5222631" y="558"/>
                </a:cubicBezTo>
                <a:cubicBezTo>
                  <a:pt x="5498123" y="-14096"/>
                  <a:pt x="5996354" y="264327"/>
                  <a:pt x="5996354" y="264327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Полилиния 125"/>
          <p:cNvSpPr/>
          <p:nvPr/>
        </p:nvSpPr>
        <p:spPr>
          <a:xfrm>
            <a:off x="1758462" y="4306856"/>
            <a:ext cx="5930974" cy="911153"/>
          </a:xfrm>
          <a:custGeom>
            <a:avLst/>
            <a:gdLst>
              <a:gd name="connsiteX0" fmla="*/ 0 w 5767753"/>
              <a:gd name="connsiteY0" fmla="*/ 687175 h 1020259"/>
              <a:gd name="connsiteX1" fmla="*/ 386861 w 5767753"/>
              <a:gd name="connsiteY1" fmla="*/ 335482 h 1020259"/>
              <a:gd name="connsiteX2" fmla="*/ 1055076 w 5767753"/>
              <a:gd name="connsiteY2" fmla="*/ 353067 h 1020259"/>
              <a:gd name="connsiteX3" fmla="*/ 2655276 w 5767753"/>
              <a:gd name="connsiteY3" fmla="*/ 18959 h 1020259"/>
              <a:gd name="connsiteX4" fmla="*/ 3991707 w 5767753"/>
              <a:gd name="connsiteY4" fmla="*/ 1003698 h 1020259"/>
              <a:gd name="connsiteX5" fmla="*/ 4853353 w 5767753"/>
              <a:gd name="connsiteY5" fmla="*/ 616836 h 1020259"/>
              <a:gd name="connsiteX6" fmla="*/ 5767753 w 5767753"/>
              <a:gd name="connsiteY6" fmla="*/ 353067 h 1020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7753" h="1020259">
                <a:moveTo>
                  <a:pt x="0" y="687175"/>
                </a:moveTo>
                <a:cubicBezTo>
                  <a:pt x="105507" y="539171"/>
                  <a:pt x="211015" y="391167"/>
                  <a:pt x="386861" y="335482"/>
                </a:cubicBezTo>
                <a:cubicBezTo>
                  <a:pt x="562707" y="279797"/>
                  <a:pt x="677007" y="405821"/>
                  <a:pt x="1055076" y="353067"/>
                </a:cubicBezTo>
                <a:cubicBezTo>
                  <a:pt x="1433145" y="300313"/>
                  <a:pt x="2165838" y="-89480"/>
                  <a:pt x="2655276" y="18959"/>
                </a:cubicBezTo>
                <a:cubicBezTo>
                  <a:pt x="3144715" y="127397"/>
                  <a:pt x="3625361" y="904052"/>
                  <a:pt x="3991707" y="1003698"/>
                </a:cubicBezTo>
                <a:cubicBezTo>
                  <a:pt x="4358053" y="1103344"/>
                  <a:pt x="4557345" y="725274"/>
                  <a:pt x="4853353" y="616836"/>
                </a:cubicBezTo>
                <a:cubicBezTo>
                  <a:pt x="5149361" y="508398"/>
                  <a:pt x="5140568" y="408751"/>
                  <a:pt x="5767753" y="353067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TextBox 126"/>
          <p:cNvSpPr txBox="1"/>
          <p:nvPr/>
        </p:nvSpPr>
        <p:spPr>
          <a:xfrm>
            <a:off x="1001773" y="5514229"/>
            <a:ext cx="399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endParaRPr lang="ru-RU" sz="2400" dirty="0"/>
          </a:p>
        </p:txBody>
      </p:sp>
      <p:sp>
        <p:nvSpPr>
          <p:cNvPr id="129" name="Прямоугольник 128"/>
          <p:cNvSpPr/>
          <p:nvPr/>
        </p:nvSpPr>
        <p:spPr>
          <a:xfrm>
            <a:off x="3401430" y="5514229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B</a:t>
            </a:r>
            <a:endParaRPr lang="ru-RU" sz="2400" dirty="0"/>
          </a:p>
        </p:txBody>
      </p:sp>
      <p:sp>
        <p:nvSpPr>
          <p:cNvPr id="130" name="Прямоугольник 129"/>
          <p:cNvSpPr/>
          <p:nvPr/>
        </p:nvSpPr>
        <p:spPr>
          <a:xfrm>
            <a:off x="5680659" y="5514229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C</a:t>
            </a:r>
            <a:endParaRPr lang="ru-RU" sz="2400" dirty="0"/>
          </a:p>
        </p:txBody>
      </p:sp>
      <p:sp>
        <p:nvSpPr>
          <p:cNvPr id="131" name="Прямоугольник 130"/>
          <p:cNvSpPr/>
          <p:nvPr/>
        </p:nvSpPr>
        <p:spPr>
          <a:xfrm>
            <a:off x="8159652" y="5514229"/>
            <a:ext cx="393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U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19787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alignment theory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Рой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7" name="Изображение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75" y="3226265"/>
            <a:ext cx="5326074" cy="698501"/>
          </a:xfrm>
          <a:prstGeom prst="rect">
            <a:avLst/>
          </a:prstGeom>
        </p:spPr>
      </p:pic>
      <p:pic>
        <p:nvPicPr>
          <p:cNvPr id="8" name="Изображение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305" y="4117656"/>
            <a:ext cx="5257612" cy="692360"/>
          </a:xfrm>
          <a:prstGeom prst="rect">
            <a:avLst/>
          </a:prstGeom>
        </p:spPr>
      </p:pic>
      <p:pic>
        <p:nvPicPr>
          <p:cNvPr id="9" name="Изображение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550" y="4994206"/>
            <a:ext cx="5365427" cy="725652"/>
          </a:xfrm>
          <a:prstGeom prst="rect">
            <a:avLst/>
          </a:prstGeom>
        </p:spPr>
      </p:pic>
      <p:pic>
        <p:nvPicPr>
          <p:cNvPr id="11" name="Объект 10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75" y="2250281"/>
            <a:ext cx="5136272" cy="793587"/>
          </a:xfrm>
        </p:spPr>
      </p:pic>
      <p:sp>
        <p:nvSpPr>
          <p:cNvPr id="12" name="Овал 11"/>
          <p:cNvSpPr/>
          <p:nvPr/>
        </p:nvSpPr>
        <p:spPr>
          <a:xfrm>
            <a:off x="2801073" y="2139270"/>
            <a:ext cx="381965" cy="358058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021458" y="2180659"/>
            <a:ext cx="381965" cy="353919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241843" y="2177938"/>
            <a:ext cx="381965" cy="353919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462228" y="2177939"/>
            <a:ext cx="381965" cy="353919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087721" y="5975065"/>
            <a:ext cx="1566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/>
                <a:cs typeface="Arial"/>
              </a:rPr>
              <a:t>неизвестные</a:t>
            </a:r>
            <a:endParaRPr lang="ru-RU" dirty="0">
              <a:latin typeface="Arial"/>
              <a:cs typeface="Arial"/>
            </a:endParaRPr>
          </a:p>
        </p:txBody>
      </p:sp>
      <p:cxnSp>
        <p:nvCxnSpPr>
          <p:cNvPr id="21" name="Прямая со стрелкой 20"/>
          <p:cNvCxnSpPr>
            <a:stCxn id="19" idx="1"/>
            <a:endCxn id="12" idx="4"/>
          </p:cNvCxnSpPr>
          <p:nvPr/>
        </p:nvCxnSpPr>
        <p:spPr>
          <a:xfrm flipH="1" flipV="1">
            <a:off x="2992056" y="5719858"/>
            <a:ext cx="1095665" cy="439873"/>
          </a:xfrm>
          <a:prstGeom prst="straightConnector1">
            <a:avLst/>
          </a:prstGeom>
          <a:ln>
            <a:solidFill>
              <a:schemeClr val="accent1">
                <a:alpha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13" idx="4"/>
          </p:cNvCxnSpPr>
          <p:nvPr/>
        </p:nvCxnSpPr>
        <p:spPr>
          <a:xfrm flipH="1" flipV="1">
            <a:off x="4212441" y="5719858"/>
            <a:ext cx="309391" cy="255207"/>
          </a:xfrm>
          <a:prstGeom prst="straightConnector1">
            <a:avLst/>
          </a:prstGeom>
          <a:ln>
            <a:solidFill>
              <a:schemeClr val="accent1">
                <a:alpha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5123434" y="5717138"/>
            <a:ext cx="309391" cy="274268"/>
          </a:xfrm>
          <a:prstGeom prst="straightConnector1">
            <a:avLst/>
          </a:prstGeom>
          <a:ln>
            <a:solidFill>
              <a:schemeClr val="accent1">
                <a:alpha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9" idx="3"/>
            <a:endCxn id="15" idx="4"/>
          </p:cNvCxnSpPr>
          <p:nvPr/>
        </p:nvCxnSpPr>
        <p:spPr>
          <a:xfrm flipV="1">
            <a:off x="5654338" y="5717138"/>
            <a:ext cx="998873" cy="442593"/>
          </a:xfrm>
          <a:prstGeom prst="straightConnector1">
            <a:avLst/>
          </a:prstGeom>
          <a:ln>
            <a:solidFill>
              <a:schemeClr val="accent1">
                <a:alpha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0829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347523"/>
              </p:ext>
            </p:extLst>
          </p:nvPr>
        </p:nvGraphicFramePr>
        <p:xfrm>
          <a:off x="313279" y="580664"/>
          <a:ext cx="5709745" cy="263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Рой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20499999">
            <a:off x="6325021" y="1169853"/>
            <a:ext cx="717631" cy="47456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1293946">
            <a:off x="6312095" y="2071591"/>
            <a:ext cx="717631" cy="47456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7320526" y="1075136"/>
            <a:ext cx="566324" cy="425694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множение 11"/>
          <p:cNvSpPr/>
          <p:nvPr/>
        </p:nvSpPr>
        <p:spPr>
          <a:xfrm>
            <a:off x="7360849" y="2004407"/>
            <a:ext cx="485678" cy="682906"/>
          </a:xfrm>
          <a:prstGeom prst="mathMultipl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Изображение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294" y="3396105"/>
            <a:ext cx="6749798" cy="3263442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2488676" y="4679739"/>
            <a:ext cx="111974" cy="11312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503933" y="4829666"/>
            <a:ext cx="111974" cy="11312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967037" y="4526027"/>
            <a:ext cx="111974" cy="11312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235079" y="4758296"/>
            <a:ext cx="111974" cy="11312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2545237" y="4638120"/>
            <a:ext cx="4722829" cy="463928"/>
          </a:xfrm>
          <a:custGeom>
            <a:avLst/>
            <a:gdLst>
              <a:gd name="connsiteX0" fmla="*/ 0 w 4722829"/>
              <a:gd name="connsiteY0" fmla="*/ 150696 h 463928"/>
              <a:gd name="connsiteX1" fmla="*/ 405353 w 4722829"/>
              <a:gd name="connsiteY1" fmla="*/ 367513 h 463928"/>
              <a:gd name="connsiteX2" fmla="*/ 1027522 w 4722829"/>
              <a:gd name="connsiteY2" fmla="*/ 320379 h 463928"/>
              <a:gd name="connsiteX3" fmla="*/ 1781666 w 4722829"/>
              <a:gd name="connsiteY3" fmla="*/ 461781 h 463928"/>
              <a:gd name="connsiteX4" fmla="*/ 3271101 w 4722829"/>
              <a:gd name="connsiteY4" fmla="*/ 376940 h 463928"/>
              <a:gd name="connsiteX5" fmla="*/ 3516198 w 4722829"/>
              <a:gd name="connsiteY5" fmla="*/ 18721 h 463928"/>
              <a:gd name="connsiteX6" fmla="*/ 4100660 w 4722829"/>
              <a:gd name="connsiteY6" fmla="*/ 84709 h 463928"/>
              <a:gd name="connsiteX7" fmla="*/ 4374037 w 4722829"/>
              <a:gd name="connsiteY7" fmla="*/ 376940 h 463928"/>
              <a:gd name="connsiteX8" fmla="*/ 4722829 w 4722829"/>
              <a:gd name="connsiteY8" fmla="*/ 207257 h 463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22829" h="463928">
                <a:moveTo>
                  <a:pt x="0" y="150696"/>
                </a:moveTo>
                <a:cubicBezTo>
                  <a:pt x="117049" y="244964"/>
                  <a:pt x="234099" y="339233"/>
                  <a:pt x="405353" y="367513"/>
                </a:cubicBezTo>
                <a:cubicBezTo>
                  <a:pt x="576607" y="395794"/>
                  <a:pt x="798136" y="304668"/>
                  <a:pt x="1027522" y="320379"/>
                </a:cubicBezTo>
                <a:cubicBezTo>
                  <a:pt x="1256908" y="336090"/>
                  <a:pt x="1407736" y="452354"/>
                  <a:pt x="1781666" y="461781"/>
                </a:cubicBezTo>
                <a:cubicBezTo>
                  <a:pt x="2155596" y="471208"/>
                  <a:pt x="2982012" y="450783"/>
                  <a:pt x="3271101" y="376940"/>
                </a:cubicBezTo>
                <a:cubicBezTo>
                  <a:pt x="3560190" y="303097"/>
                  <a:pt x="3377938" y="67426"/>
                  <a:pt x="3516198" y="18721"/>
                </a:cubicBezTo>
                <a:cubicBezTo>
                  <a:pt x="3654458" y="-29984"/>
                  <a:pt x="3957687" y="25006"/>
                  <a:pt x="4100660" y="84709"/>
                </a:cubicBezTo>
                <a:cubicBezTo>
                  <a:pt x="4243633" y="144412"/>
                  <a:pt x="4270342" y="356515"/>
                  <a:pt x="4374037" y="376940"/>
                </a:cubicBezTo>
                <a:cubicBezTo>
                  <a:pt x="4477732" y="397365"/>
                  <a:pt x="4210639" y="362799"/>
                  <a:pt x="4722829" y="207257"/>
                </a:cubicBezTo>
              </a:path>
            </a:pathLst>
          </a:cu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352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Теория выравнивания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ru-RU" dirty="0"/>
          </a:p>
        </p:txBody>
      </p:sp>
      <p:grpSp>
        <p:nvGrpSpPr>
          <p:cNvPr id="11" name="Group 4"/>
          <p:cNvGrpSpPr/>
          <p:nvPr/>
        </p:nvGrpSpPr>
        <p:grpSpPr>
          <a:xfrm>
            <a:off x="1820020" y="2565953"/>
            <a:ext cx="778608" cy="1570789"/>
            <a:chOff x="1435774" y="1789788"/>
            <a:chExt cx="3410045" cy="3447519"/>
          </a:xfrm>
          <a:effectLst/>
        </p:grpSpPr>
        <p:sp>
          <p:nvSpPr>
            <p:cNvPr id="12" name="Parallelogram 5"/>
            <p:cNvSpPr/>
            <p:nvPr/>
          </p:nvSpPr>
          <p:spPr>
            <a:xfrm rot="16200000" flipV="1">
              <a:off x="2443070" y="2834557"/>
              <a:ext cx="2757672" cy="2047827"/>
            </a:xfrm>
            <a:custGeom>
              <a:avLst/>
              <a:gdLst/>
              <a:ahLst/>
              <a:cxnLst/>
              <a:rect l="l" t="t" r="r" b="b"/>
              <a:pathLst>
                <a:path w="2056374" h="1527048">
                  <a:moveTo>
                    <a:pt x="2056374" y="0"/>
                  </a:moveTo>
                  <a:lnTo>
                    <a:pt x="339951" y="0"/>
                  </a:lnTo>
                  <a:lnTo>
                    <a:pt x="0" y="1527048"/>
                  </a:lnTo>
                  <a:lnTo>
                    <a:pt x="1706076" y="1527048"/>
                  </a:lnTo>
                  <a:lnTo>
                    <a:pt x="1704529" y="152401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Parallelogram 7"/>
            <p:cNvSpPr/>
            <p:nvPr/>
          </p:nvSpPr>
          <p:spPr>
            <a:xfrm rot="5400000" flipH="1" flipV="1">
              <a:off x="635317" y="3075146"/>
              <a:ext cx="2975454" cy="1348868"/>
            </a:xfrm>
            <a:custGeom>
              <a:avLst/>
              <a:gdLst/>
              <a:ahLst/>
              <a:cxnLst/>
              <a:rect l="l" t="t" r="r" b="b"/>
              <a:pathLst>
                <a:path w="2218772" h="1005840">
                  <a:moveTo>
                    <a:pt x="2218772" y="0"/>
                  </a:moveTo>
                  <a:lnTo>
                    <a:pt x="1706271" y="1005840"/>
                  </a:lnTo>
                  <a:lnTo>
                    <a:pt x="0" y="1005840"/>
                  </a:lnTo>
                  <a:lnTo>
                    <a:pt x="52162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EEEEE"/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4" name="Parallelogram 9"/>
            <p:cNvSpPr/>
            <p:nvPr/>
          </p:nvSpPr>
          <p:spPr>
            <a:xfrm rot="16200000" flipV="1">
              <a:off x="2554883" y="670679"/>
              <a:ext cx="1161684" cy="3399902"/>
            </a:xfrm>
            <a:custGeom>
              <a:avLst/>
              <a:gdLst/>
              <a:ahLst/>
              <a:cxnLst/>
              <a:rect l="l" t="t" r="r" b="b"/>
              <a:pathLst>
                <a:path w="866258" h="2535280">
                  <a:moveTo>
                    <a:pt x="866258" y="1008202"/>
                  </a:moveTo>
                  <a:lnTo>
                    <a:pt x="352554" y="0"/>
                  </a:lnTo>
                  <a:lnTo>
                    <a:pt x="0" y="1527078"/>
                  </a:lnTo>
                  <a:lnTo>
                    <a:pt x="513705" y="253528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EEEEE"/>
                </a:gs>
                <a:gs pos="100000">
                  <a:schemeClr val="bg1">
                    <a:lumMod val="6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" name="Parallelogram 5"/>
            <p:cNvSpPr/>
            <p:nvPr/>
          </p:nvSpPr>
          <p:spPr>
            <a:xfrm rot="16200000" flipV="1">
              <a:off x="2471970" y="2859412"/>
              <a:ext cx="2472511" cy="1818734"/>
            </a:xfrm>
            <a:custGeom>
              <a:avLst/>
              <a:gdLst/>
              <a:ahLst/>
              <a:cxnLst/>
              <a:rect l="l" t="t" r="r" b="b"/>
              <a:pathLst>
                <a:path w="2472511" h="1818734">
                  <a:moveTo>
                    <a:pt x="2472511" y="0"/>
                  </a:moveTo>
                  <a:cubicBezTo>
                    <a:pt x="2266465" y="602682"/>
                    <a:pt x="1803439" y="1153748"/>
                    <a:pt x="1148076" y="1496659"/>
                  </a:cubicBezTo>
                  <a:cubicBezTo>
                    <a:pt x="775166" y="1691780"/>
                    <a:pt x="382390" y="1797315"/>
                    <a:pt x="0" y="1818734"/>
                  </a:cubicBezTo>
                  <a:lnTo>
                    <a:pt x="2055639" y="1818734"/>
                  </a:lnTo>
                  <a:lnTo>
                    <a:pt x="2053564" y="181466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pSp>
        <p:nvGrpSpPr>
          <p:cNvPr id="16" name="Group 4"/>
          <p:cNvGrpSpPr/>
          <p:nvPr/>
        </p:nvGrpSpPr>
        <p:grpSpPr>
          <a:xfrm rot="1739306">
            <a:off x="3134586" y="2514828"/>
            <a:ext cx="778608" cy="1570789"/>
            <a:chOff x="1435774" y="1789788"/>
            <a:chExt cx="3410045" cy="3447519"/>
          </a:xfrm>
          <a:effectLst/>
        </p:grpSpPr>
        <p:sp>
          <p:nvSpPr>
            <p:cNvPr id="17" name="Parallelogram 5"/>
            <p:cNvSpPr/>
            <p:nvPr/>
          </p:nvSpPr>
          <p:spPr>
            <a:xfrm rot="16200000" flipV="1">
              <a:off x="2443070" y="2834557"/>
              <a:ext cx="2757672" cy="2047827"/>
            </a:xfrm>
            <a:custGeom>
              <a:avLst/>
              <a:gdLst/>
              <a:ahLst/>
              <a:cxnLst/>
              <a:rect l="l" t="t" r="r" b="b"/>
              <a:pathLst>
                <a:path w="2056374" h="1527048">
                  <a:moveTo>
                    <a:pt x="2056374" y="0"/>
                  </a:moveTo>
                  <a:lnTo>
                    <a:pt x="339951" y="0"/>
                  </a:lnTo>
                  <a:lnTo>
                    <a:pt x="0" y="1527048"/>
                  </a:lnTo>
                  <a:lnTo>
                    <a:pt x="1706076" y="1527048"/>
                  </a:lnTo>
                  <a:lnTo>
                    <a:pt x="1704529" y="152401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Parallelogram 7"/>
            <p:cNvSpPr/>
            <p:nvPr/>
          </p:nvSpPr>
          <p:spPr>
            <a:xfrm rot="5400000" flipH="1" flipV="1">
              <a:off x="635317" y="3075146"/>
              <a:ext cx="2975454" cy="1348868"/>
            </a:xfrm>
            <a:custGeom>
              <a:avLst/>
              <a:gdLst/>
              <a:ahLst/>
              <a:cxnLst/>
              <a:rect l="l" t="t" r="r" b="b"/>
              <a:pathLst>
                <a:path w="2218772" h="1005840">
                  <a:moveTo>
                    <a:pt x="2218772" y="0"/>
                  </a:moveTo>
                  <a:lnTo>
                    <a:pt x="1706271" y="1005840"/>
                  </a:lnTo>
                  <a:lnTo>
                    <a:pt x="0" y="1005840"/>
                  </a:lnTo>
                  <a:lnTo>
                    <a:pt x="52162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EEEEE"/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9" name="Parallelogram 9"/>
            <p:cNvSpPr/>
            <p:nvPr/>
          </p:nvSpPr>
          <p:spPr>
            <a:xfrm rot="16200000" flipV="1">
              <a:off x="2554883" y="670679"/>
              <a:ext cx="1161684" cy="3399902"/>
            </a:xfrm>
            <a:custGeom>
              <a:avLst/>
              <a:gdLst/>
              <a:ahLst/>
              <a:cxnLst/>
              <a:rect l="l" t="t" r="r" b="b"/>
              <a:pathLst>
                <a:path w="866258" h="2535280">
                  <a:moveTo>
                    <a:pt x="866258" y="1008202"/>
                  </a:moveTo>
                  <a:lnTo>
                    <a:pt x="352554" y="0"/>
                  </a:lnTo>
                  <a:lnTo>
                    <a:pt x="0" y="1527078"/>
                  </a:lnTo>
                  <a:lnTo>
                    <a:pt x="513705" y="253528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EEEEE"/>
                </a:gs>
                <a:gs pos="100000">
                  <a:schemeClr val="bg1">
                    <a:lumMod val="6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Parallelogram 5"/>
            <p:cNvSpPr/>
            <p:nvPr/>
          </p:nvSpPr>
          <p:spPr>
            <a:xfrm rot="16200000" flipV="1">
              <a:off x="2471970" y="2859412"/>
              <a:ext cx="2472511" cy="1818734"/>
            </a:xfrm>
            <a:custGeom>
              <a:avLst/>
              <a:gdLst/>
              <a:ahLst/>
              <a:cxnLst/>
              <a:rect l="l" t="t" r="r" b="b"/>
              <a:pathLst>
                <a:path w="2472511" h="1818734">
                  <a:moveTo>
                    <a:pt x="2472511" y="0"/>
                  </a:moveTo>
                  <a:cubicBezTo>
                    <a:pt x="2266465" y="602682"/>
                    <a:pt x="1803439" y="1153748"/>
                    <a:pt x="1148076" y="1496659"/>
                  </a:cubicBezTo>
                  <a:cubicBezTo>
                    <a:pt x="775166" y="1691780"/>
                    <a:pt x="382390" y="1797315"/>
                    <a:pt x="0" y="1818734"/>
                  </a:cubicBezTo>
                  <a:lnTo>
                    <a:pt x="2055639" y="1818734"/>
                  </a:lnTo>
                  <a:lnTo>
                    <a:pt x="2053564" y="181466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pSp>
        <p:nvGrpSpPr>
          <p:cNvPr id="21" name="Group 4"/>
          <p:cNvGrpSpPr/>
          <p:nvPr/>
        </p:nvGrpSpPr>
        <p:grpSpPr>
          <a:xfrm rot="19942879">
            <a:off x="4554853" y="2631793"/>
            <a:ext cx="778608" cy="1570789"/>
            <a:chOff x="1435774" y="1789788"/>
            <a:chExt cx="3410045" cy="3447519"/>
          </a:xfrm>
          <a:effectLst/>
        </p:grpSpPr>
        <p:sp>
          <p:nvSpPr>
            <p:cNvPr id="22" name="Parallelogram 5"/>
            <p:cNvSpPr/>
            <p:nvPr/>
          </p:nvSpPr>
          <p:spPr>
            <a:xfrm rot="16200000" flipV="1">
              <a:off x="2443070" y="2834557"/>
              <a:ext cx="2757672" cy="2047827"/>
            </a:xfrm>
            <a:custGeom>
              <a:avLst/>
              <a:gdLst/>
              <a:ahLst/>
              <a:cxnLst/>
              <a:rect l="l" t="t" r="r" b="b"/>
              <a:pathLst>
                <a:path w="2056374" h="1527048">
                  <a:moveTo>
                    <a:pt x="2056374" y="0"/>
                  </a:moveTo>
                  <a:lnTo>
                    <a:pt x="339951" y="0"/>
                  </a:lnTo>
                  <a:lnTo>
                    <a:pt x="0" y="1527048"/>
                  </a:lnTo>
                  <a:lnTo>
                    <a:pt x="1706076" y="1527048"/>
                  </a:lnTo>
                  <a:lnTo>
                    <a:pt x="1704529" y="152401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/>
              <a:r>
                <a:rPr lang="en-US" sz="28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Parallelogram 7"/>
            <p:cNvSpPr/>
            <p:nvPr/>
          </p:nvSpPr>
          <p:spPr>
            <a:xfrm rot="5400000" flipH="1" flipV="1">
              <a:off x="635317" y="3075146"/>
              <a:ext cx="2975454" cy="1348868"/>
            </a:xfrm>
            <a:custGeom>
              <a:avLst/>
              <a:gdLst/>
              <a:ahLst/>
              <a:cxnLst/>
              <a:rect l="l" t="t" r="r" b="b"/>
              <a:pathLst>
                <a:path w="2218772" h="1005840">
                  <a:moveTo>
                    <a:pt x="2218772" y="0"/>
                  </a:moveTo>
                  <a:lnTo>
                    <a:pt x="1706271" y="1005840"/>
                  </a:lnTo>
                  <a:lnTo>
                    <a:pt x="0" y="1005840"/>
                  </a:lnTo>
                  <a:lnTo>
                    <a:pt x="52162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EEEEE"/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24" name="Parallelogram 9"/>
            <p:cNvSpPr/>
            <p:nvPr/>
          </p:nvSpPr>
          <p:spPr>
            <a:xfrm rot="16200000" flipV="1">
              <a:off x="2554883" y="670679"/>
              <a:ext cx="1161684" cy="3399902"/>
            </a:xfrm>
            <a:custGeom>
              <a:avLst/>
              <a:gdLst/>
              <a:ahLst/>
              <a:cxnLst/>
              <a:rect l="l" t="t" r="r" b="b"/>
              <a:pathLst>
                <a:path w="866258" h="2535280">
                  <a:moveTo>
                    <a:pt x="866258" y="1008202"/>
                  </a:moveTo>
                  <a:lnTo>
                    <a:pt x="352554" y="0"/>
                  </a:lnTo>
                  <a:lnTo>
                    <a:pt x="0" y="1527078"/>
                  </a:lnTo>
                  <a:lnTo>
                    <a:pt x="513705" y="253528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EEEEE"/>
                </a:gs>
                <a:gs pos="100000">
                  <a:schemeClr val="bg1">
                    <a:lumMod val="6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Parallelogram 5"/>
            <p:cNvSpPr/>
            <p:nvPr/>
          </p:nvSpPr>
          <p:spPr>
            <a:xfrm rot="16200000" flipV="1">
              <a:off x="2471970" y="2859412"/>
              <a:ext cx="2472511" cy="1818734"/>
            </a:xfrm>
            <a:custGeom>
              <a:avLst/>
              <a:gdLst/>
              <a:ahLst/>
              <a:cxnLst/>
              <a:rect l="l" t="t" r="r" b="b"/>
              <a:pathLst>
                <a:path w="2472511" h="1818734">
                  <a:moveTo>
                    <a:pt x="2472511" y="0"/>
                  </a:moveTo>
                  <a:cubicBezTo>
                    <a:pt x="2266465" y="602682"/>
                    <a:pt x="1803439" y="1153748"/>
                    <a:pt x="1148076" y="1496659"/>
                  </a:cubicBezTo>
                  <a:cubicBezTo>
                    <a:pt x="775166" y="1691780"/>
                    <a:pt x="382390" y="1797315"/>
                    <a:pt x="0" y="1818734"/>
                  </a:cubicBezTo>
                  <a:lnTo>
                    <a:pt x="2055639" y="1818734"/>
                  </a:lnTo>
                  <a:lnTo>
                    <a:pt x="2053564" y="181466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pSp>
        <p:nvGrpSpPr>
          <p:cNvPr id="31" name="Group 4"/>
          <p:cNvGrpSpPr/>
          <p:nvPr/>
        </p:nvGrpSpPr>
        <p:grpSpPr>
          <a:xfrm rot="4781049">
            <a:off x="6101501" y="2561995"/>
            <a:ext cx="778608" cy="1570789"/>
            <a:chOff x="1435774" y="1789788"/>
            <a:chExt cx="3410045" cy="3447519"/>
          </a:xfrm>
          <a:effectLst/>
        </p:grpSpPr>
        <p:sp>
          <p:nvSpPr>
            <p:cNvPr id="32" name="Parallelogram 5"/>
            <p:cNvSpPr/>
            <p:nvPr/>
          </p:nvSpPr>
          <p:spPr>
            <a:xfrm rot="16200000" flipV="1">
              <a:off x="2443070" y="2834557"/>
              <a:ext cx="2757672" cy="2047827"/>
            </a:xfrm>
            <a:custGeom>
              <a:avLst/>
              <a:gdLst/>
              <a:ahLst/>
              <a:cxnLst/>
              <a:rect l="l" t="t" r="r" b="b"/>
              <a:pathLst>
                <a:path w="2056374" h="1527048">
                  <a:moveTo>
                    <a:pt x="2056374" y="0"/>
                  </a:moveTo>
                  <a:lnTo>
                    <a:pt x="339951" y="0"/>
                  </a:lnTo>
                  <a:lnTo>
                    <a:pt x="0" y="1527048"/>
                  </a:lnTo>
                  <a:lnTo>
                    <a:pt x="1706076" y="1527048"/>
                  </a:lnTo>
                  <a:lnTo>
                    <a:pt x="1704529" y="152401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/>
              <a:r>
                <a:rPr lang="en-US" sz="2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</a:p>
          </p:txBody>
        </p:sp>
        <p:sp>
          <p:nvSpPr>
            <p:cNvPr id="33" name="Parallelogram 7"/>
            <p:cNvSpPr/>
            <p:nvPr/>
          </p:nvSpPr>
          <p:spPr>
            <a:xfrm rot="5400000" flipH="1" flipV="1">
              <a:off x="635317" y="3075146"/>
              <a:ext cx="2975454" cy="1348868"/>
            </a:xfrm>
            <a:custGeom>
              <a:avLst/>
              <a:gdLst/>
              <a:ahLst/>
              <a:cxnLst/>
              <a:rect l="l" t="t" r="r" b="b"/>
              <a:pathLst>
                <a:path w="2218772" h="1005840">
                  <a:moveTo>
                    <a:pt x="2218772" y="0"/>
                  </a:moveTo>
                  <a:lnTo>
                    <a:pt x="1706271" y="1005840"/>
                  </a:lnTo>
                  <a:lnTo>
                    <a:pt x="0" y="1005840"/>
                  </a:lnTo>
                  <a:lnTo>
                    <a:pt x="52162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EEEEE"/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34" name="Parallelogram 9"/>
            <p:cNvSpPr/>
            <p:nvPr/>
          </p:nvSpPr>
          <p:spPr>
            <a:xfrm rot="16200000" flipV="1">
              <a:off x="2554883" y="670679"/>
              <a:ext cx="1161684" cy="3399902"/>
            </a:xfrm>
            <a:custGeom>
              <a:avLst/>
              <a:gdLst/>
              <a:ahLst/>
              <a:cxnLst/>
              <a:rect l="l" t="t" r="r" b="b"/>
              <a:pathLst>
                <a:path w="866258" h="2535280">
                  <a:moveTo>
                    <a:pt x="866258" y="1008202"/>
                  </a:moveTo>
                  <a:lnTo>
                    <a:pt x="352554" y="0"/>
                  </a:lnTo>
                  <a:lnTo>
                    <a:pt x="0" y="1527078"/>
                  </a:lnTo>
                  <a:lnTo>
                    <a:pt x="513705" y="253528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EEEEE"/>
                </a:gs>
                <a:gs pos="100000">
                  <a:schemeClr val="bg1">
                    <a:lumMod val="6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5" name="Parallelogram 5"/>
            <p:cNvSpPr/>
            <p:nvPr/>
          </p:nvSpPr>
          <p:spPr>
            <a:xfrm rot="16200000" flipV="1">
              <a:off x="2471970" y="2859412"/>
              <a:ext cx="2472511" cy="1818734"/>
            </a:xfrm>
            <a:custGeom>
              <a:avLst/>
              <a:gdLst/>
              <a:ahLst/>
              <a:cxnLst/>
              <a:rect l="l" t="t" r="r" b="b"/>
              <a:pathLst>
                <a:path w="2472511" h="1818734">
                  <a:moveTo>
                    <a:pt x="2472511" y="0"/>
                  </a:moveTo>
                  <a:cubicBezTo>
                    <a:pt x="2266465" y="602682"/>
                    <a:pt x="1803439" y="1153748"/>
                    <a:pt x="1148076" y="1496659"/>
                  </a:cubicBezTo>
                  <a:cubicBezTo>
                    <a:pt x="775166" y="1691780"/>
                    <a:pt x="382390" y="1797315"/>
                    <a:pt x="0" y="1818734"/>
                  </a:cubicBezTo>
                  <a:lnTo>
                    <a:pt x="2055639" y="1818734"/>
                  </a:lnTo>
                  <a:lnTo>
                    <a:pt x="2053564" y="181466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37" name="Блок-схема: узел 36"/>
          <p:cNvSpPr/>
          <p:nvPr/>
        </p:nvSpPr>
        <p:spPr>
          <a:xfrm>
            <a:off x="2512711" y="2820902"/>
            <a:ext cx="150526" cy="151200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Блок-схема: узел 37"/>
          <p:cNvSpPr/>
          <p:nvPr/>
        </p:nvSpPr>
        <p:spPr>
          <a:xfrm>
            <a:off x="4006210" y="2986172"/>
            <a:ext cx="150526" cy="151200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Блок-схема: узел 38"/>
          <p:cNvSpPr/>
          <p:nvPr/>
        </p:nvSpPr>
        <p:spPr>
          <a:xfrm>
            <a:off x="4981947" y="2751695"/>
            <a:ext cx="150526" cy="151200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Блок-схема: узел 39"/>
          <p:cNvSpPr/>
          <p:nvPr/>
        </p:nvSpPr>
        <p:spPr>
          <a:xfrm>
            <a:off x="6930979" y="3560271"/>
            <a:ext cx="150526" cy="151200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узел 40"/>
          <p:cNvSpPr/>
          <p:nvPr/>
        </p:nvSpPr>
        <p:spPr>
          <a:xfrm>
            <a:off x="2064325" y="2996965"/>
            <a:ext cx="150526" cy="151200"/>
          </a:xfrm>
          <a:prstGeom prst="flowChartConnector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Блок-схема: узел 42"/>
          <p:cNvSpPr/>
          <p:nvPr/>
        </p:nvSpPr>
        <p:spPr>
          <a:xfrm>
            <a:off x="3513654" y="2948204"/>
            <a:ext cx="150526" cy="151200"/>
          </a:xfrm>
          <a:prstGeom prst="flowChartConnector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Блок-схема: узел 43"/>
          <p:cNvSpPr/>
          <p:nvPr/>
        </p:nvSpPr>
        <p:spPr>
          <a:xfrm>
            <a:off x="4669940" y="3144390"/>
            <a:ext cx="150526" cy="151200"/>
          </a:xfrm>
          <a:prstGeom prst="flowChartConnector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лок-схема: узел 44"/>
          <p:cNvSpPr/>
          <p:nvPr/>
        </p:nvSpPr>
        <p:spPr>
          <a:xfrm>
            <a:off x="6647568" y="3177398"/>
            <a:ext cx="150526" cy="151200"/>
          </a:xfrm>
          <a:prstGeom prst="flowChartConnector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Блок-схема: узел 45"/>
          <p:cNvSpPr/>
          <p:nvPr/>
        </p:nvSpPr>
        <p:spPr>
          <a:xfrm>
            <a:off x="2064325" y="4039203"/>
            <a:ext cx="150526" cy="151200"/>
          </a:xfrm>
          <a:prstGeom prst="flowChartConnector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Блок-схема: узел 46"/>
          <p:cNvSpPr/>
          <p:nvPr/>
        </p:nvSpPr>
        <p:spPr>
          <a:xfrm>
            <a:off x="2994422" y="3852448"/>
            <a:ext cx="150526" cy="151200"/>
          </a:xfrm>
          <a:prstGeom prst="flowChartConnector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Блок-схема: узел 47"/>
          <p:cNvSpPr/>
          <p:nvPr/>
        </p:nvSpPr>
        <p:spPr>
          <a:xfrm>
            <a:off x="5154808" y="4061690"/>
            <a:ext cx="150526" cy="151200"/>
          </a:xfrm>
          <a:prstGeom prst="flowChartConnector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Блок-схема: узел 48"/>
          <p:cNvSpPr/>
          <p:nvPr/>
        </p:nvSpPr>
        <p:spPr>
          <a:xfrm>
            <a:off x="5645915" y="3339822"/>
            <a:ext cx="150526" cy="151200"/>
          </a:xfrm>
          <a:prstGeom prst="flowChartConnector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Блок-схема: узел 49"/>
          <p:cNvSpPr/>
          <p:nvPr/>
        </p:nvSpPr>
        <p:spPr>
          <a:xfrm>
            <a:off x="1752040" y="2720201"/>
            <a:ext cx="150526" cy="151200"/>
          </a:xfrm>
          <a:prstGeom prst="flowChartConnector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Блок-схема: узел 51"/>
          <p:cNvSpPr/>
          <p:nvPr/>
        </p:nvSpPr>
        <p:spPr>
          <a:xfrm>
            <a:off x="3396963" y="2559698"/>
            <a:ext cx="150526" cy="151200"/>
          </a:xfrm>
          <a:prstGeom prst="flowChartConnector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Блок-схема: узел 52"/>
          <p:cNvSpPr/>
          <p:nvPr/>
        </p:nvSpPr>
        <p:spPr>
          <a:xfrm>
            <a:off x="4306170" y="3003381"/>
            <a:ext cx="150526" cy="151200"/>
          </a:xfrm>
          <a:prstGeom prst="flowChartConnector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Блок-схема: узел 53"/>
          <p:cNvSpPr/>
          <p:nvPr/>
        </p:nvSpPr>
        <p:spPr>
          <a:xfrm>
            <a:off x="6912811" y="2808412"/>
            <a:ext cx="150526" cy="151200"/>
          </a:xfrm>
          <a:prstGeom prst="flowChartConnector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549645" y="4369015"/>
                <a:ext cx="444129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2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9645" y="4369015"/>
                <a:ext cx="4441299" cy="9233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Прямоугольник 63"/>
          <p:cNvSpPr/>
          <p:nvPr/>
        </p:nvSpPr>
        <p:spPr>
          <a:xfrm>
            <a:off x="2524679" y="3852448"/>
            <a:ext cx="158265" cy="133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3485073" y="3916442"/>
            <a:ext cx="158265" cy="133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5449181" y="3644650"/>
            <a:ext cx="158265" cy="133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5890752" y="3761126"/>
            <a:ext cx="158265" cy="133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2459705" y="6100666"/>
                <a:ext cx="4482574" cy="52322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=""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  <m:r>
                      <a:rPr lang="en-US" sz="2800" i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2800" i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α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800" i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sz="2800" i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β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800" i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sz="2800" i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γ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a:rPr lang="en-US" sz="2800" i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sz="2800" i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</m:oMath>
                </a14:m>
                <a:r>
                  <a:rPr lang="en-US" sz="2800" dirty="0" smtClean="0">
                    <a:solidFill>
                      <a:schemeClr val="tx2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2800" dirty="0">
                  <a:solidFill>
                    <a:schemeClr val="tx2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9705" y="6100666"/>
                <a:ext cx="4482574" cy="523220"/>
              </a:xfrm>
              <a:prstGeom prst="rect">
                <a:avLst/>
              </a:prstGeom>
              <a:blipFill rotWithShape="0">
                <a:blip r:embed="rId4"/>
                <a:stretch>
                  <a:fillRect t="-12500" r="-1626" b="-2840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5" name="Изображение 4" descr="Снимок экрана 2017-03-15 в 18.36.4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5827"/>
          </a:xfrm>
          <a:prstGeom prst="rect">
            <a:avLst/>
          </a:prstGeom>
        </p:spPr>
      </p:pic>
      <p:pic>
        <p:nvPicPr>
          <p:cNvPr id="6" name="Изображение 5" descr="Снимок экрана 2017-03-15 в 18.37.56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609" y="6249334"/>
            <a:ext cx="749300" cy="469900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797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98474" y="484093"/>
            <a:ext cx="7556400" cy="1116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200"/>
              <a:t>Shiman Ullman approach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498475" y="5952967"/>
            <a:ext cx="3934500" cy="61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i="1">
                <a:solidFill>
                  <a:schemeClr val="accent1"/>
                </a:solidFill>
              </a:rPr>
              <a:t>Михайлишин А.В.</a:t>
            </a:r>
          </a:p>
        </p:txBody>
      </p:sp>
      <p:cxnSp>
        <p:nvCxnSpPr>
          <p:cNvPr id="74" name="Shape 74"/>
          <p:cNvCxnSpPr/>
          <p:nvPr/>
        </p:nvCxnSpPr>
        <p:spPr>
          <a:xfrm>
            <a:off x="498475" y="2201187"/>
            <a:ext cx="387300" cy="588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5" name="Shape 75"/>
          <p:cNvCxnSpPr/>
          <p:nvPr/>
        </p:nvCxnSpPr>
        <p:spPr>
          <a:xfrm rot="10800000" flipH="1">
            <a:off x="504428" y="2201124"/>
            <a:ext cx="512400" cy="8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6" name="Shape 76"/>
          <p:cNvCxnSpPr/>
          <p:nvPr/>
        </p:nvCxnSpPr>
        <p:spPr>
          <a:xfrm>
            <a:off x="1016808" y="2201100"/>
            <a:ext cx="333600" cy="46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7" name="Shape 77"/>
          <p:cNvCxnSpPr/>
          <p:nvPr/>
        </p:nvCxnSpPr>
        <p:spPr>
          <a:xfrm>
            <a:off x="885769" y="2789105"/>
            <a:ext cx="554400" cy="37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8" name="Shape 78"/>
          <p:cNvCxnSpPr/>
          <p:nvPr/>
        </p:nvCxnSpPr>
        <p:spPr>
          <a:xfrm>
            <a:off x="1350457" y="2662013"/>
            <a:ext cx="625500" cy="27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9" name="Shape 79"/>
          <p:cNvCxnSpPr/>
          <p:nvPr/>
        </p:nvCxnSpPr>
        <p:spPr>
          <a:xfrm rot="10800000" flipH="1">
            <a:off x="897676" y="2669876"/>
            <a:ext cx="477000" cy="119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0" name="Shape 80"/>
          <p:cNvCxnSpPr/>
          <p:nvPr/>
        </p:nvCxnSpPr>
        <p:spPr>
          <a:xfrm flipH="1">
            <a:off x="1439771" y="2947948"/>
            <a:ext cx="530400" cy="214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1" name="Shape 81"/>
          <p:cNvCxnSpPr/>
          <p:nvPr/>
        </p:nvCxnSpPr>
        <p:spPr>
          <a:xfrm>
            <a:off x="504428" y="2201100"/>
            <a:ext cx="17700" cy="2049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2" name="Shape 82"/>
          <p:cNvCxnSpPr/>
          <p:nvPr/>
        </p:nvCxnSpPr>
        <p:spPr>
          <a:xfrm flipH="1">
            <a:off x="1416141" y="3170409"/>
            <a:ext cx="29700" cy="15651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3" name="Shape 83"/>
          <p:cNvCxnSpPr/>
          <p:nvPr/>
        </p:nvCxnSpPr>
        <p:spPr>
          <a:xfrm>
            <a:off x="528263" y="4258784"/>
            <a:ext cx="893700" cy="476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4" name="Shape 84"/>
          <p:cNvCxnSpPr/>
          <p:nvPr/>
        </p:nvCxnSpPr>
        <p:spPr>
          <a:xfrm flipH="1">
            <a:off x="1946425" y="2940009"/>
            <a:ext cx="29700" cy="150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5" name="Shape 85"/>
          <p:cNvCxnSpPr/>
          <p:nvPr/>
        </p:nvCxnSpPr>
        <p:spPr>
          <a:xfrm rot="10800000" flipH="1">
            <a:off x="1422006" y="4441333"/>
            <a:ext cx="518400" cy="31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6" name="Shape 86"/>
          <p:cNvCxnSpPr/>
          <p:nvPr/>
        </p:nvCxnSpPr>
        <p:spPr>
          <a:xfrm flipH="1">
            <a:off x="3074825" y="2201100"/>
            <a:ext cx="260100" cy="694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7" name="Shape 87"/>
          <p:cNvCxnSpPr/>
          <p:nvPr/>
        </p:nvCxnSpPr>
        <p:spPr>
          <a:xfrm flipH="1">
            <a:off x="3728455" y="2361217"/>
            <a:ext cx="240300" cy="720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8" name="Shape 88"/>
          <p:cNvCxnSpPr/>
          <p:nvPr/>
        </p:nvCxnSpPr>
        <p:spPr>
          <a:xfrm>
            <a:off x="3334925" y="2201100"/>
            <a:ext cx="633900" cy="16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9" name="Shape 89"/>
          <p:cNvCxnSpPr/>
          <p:nvPr/>
        </p:nvCxnSpPr>
        <p:spPr>
          <a:xfrm>
            <a:off x="3074723" y="2894967"/>
            <a:ext cx="660599" cy="187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0" name="Shape 90"/>
          <p:cNvCxnSpPr/>
          <p:nvPr/>
        </p:nvCxnSpPr>
        <p:spPr>
          <a:xfrm flipH="1">
            <a:off x="2887822" y="2903855"/>
            <a:ext cx="186900" cy="293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1" name="Shape 91"/>
          <p:cNvCxnSpPr/>
          <p:nvPr/>
        </p:nvCxnSpPr>
        <p:spPr>
          <a:xfrm flipH="1">
            <a:off x="3541741" y="3090671"/>
            <a:ext cx="193500" cy="320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2" name="Shape 92"/>
          <p:cNvCxnSpPr/>
          <p:nvPr/>
        </p:nvCxnSpPr>
        <p:spPr>
          <a:xfrm>
            <a:off x="2887921" y="3197393"/>
            <a:ext cx="653700" cy="213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3" name="Shape 93"/>
          <p:cNvCxnSpPr/>
          <p:nvPr/>
        </p:nvCxnSpPr>
        <p:spPr>
          <a:xfrm>
            <a:off x="2887921" y="3197393"/>
            <a:ext cx="6600" cy="152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4" name="Shape 94"/>
          <p:cNvCxnSpPr/>
          <p:nvPr/>
        </p:nvCxnSpPr>
        <p:spPr>
          <a:xfrm>
            <a:off x="3541847" y="3419601"/>
            <a:ext cx="26700" cy="14587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5" name="Shape 95"/>
          <p:cNvCxnSpPr/>
          <p:nvPr/>
        </p:nvCxnSpPr>
        <p:spPr>
          <a:xfrm>
            <a:off x="3968755" y="2361217"/>
            <a:ext cx="53400" cy="1984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6" name="Shape 96"/>
          <p:cNvCxnSpPr/>
          <p:nvPr/>
        </p:nvCxnSpPr>
        <p:spPr>
          <a:xfrm>
            <a:off x="2887921" y="4718549"/>
            <a:ext cx="680400" cy="16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7" name="Shape 97"/>
          <p:cNvCxnSpPr/>
          <p:nvPr/>
        </p:nvCxnSpPr>
        <p:spPr>
          <a:xfrm flipH="1">
            <a:off x="3581500" y="4336031"/>
            <a:ext cx="447300" cy="5427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8" name="Shape 98"/>
          <p:cNvCxnSpPr/>
          <p:nvPr/>
        </p:nvCxnSpPr>
        <p:spPr>
          <a:xfrm rot="365724">
            <a:off x="4793320" y="2209729"/>
            <a:ext cx="364460" cy="562764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9" name="Shape 99"/>
          <p:cNvCxnSpPr/>
          <p:nvPr/>
        </p:nvCxnSpPr>
        <p:spPr>
          <a:xfrm rot="-10435653" flipH="1">
            <a:off x="4820617" y="2220240"/>
            <a:ext cx="482105" cy="7641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0" name="Shape 100"/>
          <p:cNvCxnSpPr/>
          <p:nvPr/>
        </p:nvCxnSpPr>
        <p:spPr>
          <a:xfrm rot="365181">
            <a:off x="5283411" y="2275308"/>
            <a:ext cx="314070" cy="441288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1" name="Shape 101"/>
          <p:cNvCxnSpPr/>
          <p:nvPr/>
        </p:nvCxnSpPr>
        <p:spPr>
          <a:xfrm rot="364264">
            <a:off x="5118748" y="2832541"/>
            <a:ext cx="521927" cy="35722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2" name="Shape 102"/>
          <p:cNvCxnSpPr/>
          <p:nvPr/>
        </p:nvCxnSpPr>
        <p:spPr>
          <a:xfrm rot="365126">
            <a:off x="5567201" y="2778427"/>
            <a:ext cx="588616" cy="258236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3" name="Shape 103"/>
          <p:cNvCxnSpPr/>
          <p:nvPr/>
        </p:nvCxnSpPr>
        <p:spPr>
          <a:xfrm rot="-10434293" flipH="1">
            <a:off x="5148838" y="2716195"/>
            <a:ext cx="449239" cy="11423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4" name="Shape 104"/>
          <p:cNvCxnSpPr/>
          <p:nvPr/>
        </p:nvCxnSpPr>
        <p:spPr>
          <a:xfrm rot="363998" flipH="1">
            <a:off x="5631034" y="3056414"/>
            <a:ext cx="499597" cy="20553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5" name="Shape 105"/>
          <p:cNvCxnSpPr/>
          <p:nvPr/>
        </p:nvCxnSpPr>
        <p:spPr>
          <a:xfrm rot="373550">
            <a:off x="4744231" y="2181892"/>
            <a:ext cx="16597" cy="196185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6" name="Shape 106"/>
          <p:cNvCxnSpPr/>
          <p:nvPr/>
        </p:nvCxnSpPr>
        <p:spPr>
          <a:xfrm rot="372207" flipH="1">
            <a:off x="5542422" y="3228043"/>
            <a:ext cx="27762" cy="1498836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7" name="Shape 107"/>
          <p:cNvCxnSpPr/>
          <p:nvPr/>
        </p:nvCxnSpPr>
        <p:spPr>
          <a:xfrm rot="364840">
            <a:off x="4667511" y="4206581"/>
            <a:ext cx="841132" cy="45657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8" name="Shape 108"/>
          <p:cNvCxnSpPr/>
          <p:nvPr/>
        </p:nvCxnSpPr>
        <p:spPr>
          <a:xfrm rot="372207" flipH="1">
            <a:off x="6058676" y="3079367"/>
            <a:ext cx="27762" cy="1437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9" name="Shape 109"/>
          <p:cNvCxnSpPr/>
          <p:nvPr/>
        </p:nvCxnSpPr>
        <p:spPr>
          <a:xfrm rot="-10435921" flipH="1">
            <a:off x="5497541" y="4474612"/>
            <a:ext cx="488134" cy="296885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0" name="Shape 110"/>
          <p:cNvCxnSpPr/>
          <p:nvPr/>
        </p:nvCxnSpPr>
        <p:spPr>
          <a:xfrm rot="-770716" flipH="1">
            <a:off x="6995101" y="2456869"/>
            <a:ext cx="241544" cy="6445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1" name="Shape 111"/>
          <p:cNvCxnSpPr/>
          <p:nvPr/>
        </p:nvCxnSpPr>
        <p:spPr>
          <a:xfrm rot="-774820" flipH="1">
            <a:off x="7614485" y="2424212"/>
            <a:ext cx="222835" cy="669243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2" name="Shape 112"/>
          <p:cNvCxnSpPr/>
          <p:nvPr/>
        </p:nvCxnSpPr>
        <p:spPr>
          <a:xfrm rot="-772061">
            <a:off x="7184833" y="2339893"/>
            <a:ext cx="588683" cy="14894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3" name="Shape 113"/>
          <p:cNvCxnSpPr/>
          <p:nvPr/>
        </p:nvCxnSpPr>
        <p:spPr>
          <a:xfrm rot="-771236">
            <a:off x="7058457" y="3036065"/>
            <a:ext cx="613575" cy="17389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4" name="Shape 114"/>
          <p:cNvCxnSpPr/>
          <p:nvPr/>
        </p:nvCxnSpPr>
        <p:spPr>
          <a:xfrm rot="-774324" flipH="1">
            <a:off x="6904684" y="3159673"/>
            <a:ext cx="173276" cy="272771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5" name="Shape 115"/>
          <p:cNvCxnSpPr/>
          <p:nvPr/>
        </p:nvCxnSpPr>
        <p:spPr>
          <a:xfrm rot="-771059" flipH="1">
            <a:off x="7527962" y="3147186"/>
            <a:ext cx="179393" cy="297113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6" name="Shape 116"/>
          <p:cNvCxnSpPr/>
          <p:nvPr/>
        </p:nvCxnSpPr>
        <p:spPr>
          <a:xfrm rot="-772547">
            <a:off x="6938501" y="3361842"/>
            <a:ext cx="607166" cy="198236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7" name="Shape 117"/>
          <p:cNvCxnSpPr/>
          <p:nvPr/>
        </p:nvCxnSpPr>
        <p:spPr>
          <a:xfrm rot="-678596">
            <a:off x="7047325" y="3436045"/>
            <a:ext cx="6118" cy="1412631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8" name="Shape 118"/>
          <p:cNvCxnSpPr/>
          <p:nvPr/>
        </p:nvCxnSpPr>
        <p:spPr>
          <a:xfrm rot="-751728">
            <a:off x="7668742" y="3454955"/>
            <a:ext cx="24892" cy="1354708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9" name="Shape 119"/>
          <p:cNvCxnSpPr/>
          <p:nvPr/>
        </p:nvCxnSpPr>
        <p:spPr>
          <a:xfrm rot="-776557">
            <a:off x="7931824" y="2368897"/>
            <a:ext cx="49559" cy="184307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0" name="Shape 120"/>
          <p:cNvCxnSpPr/>
          <p:nvPr/>
        </p:nvCxnSpPr>
        <p:spPr>
          <a:xfrm rot="-773682">
            <a:off x="7169838" y="4736131"/>
            <a:ext cx="631833" cy="14894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1" name="Shape 121"/>
          <p:cNvCxnSpPr/>
          <p:nvPr/>
        </p:nvCxnSpPr>
        <p:spPr>
          <a:xfrm rot="-770565" flipH="1">
            <a:off x="7770791" y="4226376"/>
            <a:ext cx="415699" cy="503896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22" name="Shape 122"/>
          <p:cNvSpPr/>
          <p:nvPr/>
        </p:nvSpPr>
        <p:spPr>
          <a:xfrm>
            <a:off x="468875" y="2164467"/>
            <a:ext cx="88800" cy="119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/>
          <p:nvPr/>
        </p:nvSpPr>
        <p:spPr>
          <a:xfrm>
            <a:off x="3298900" y="2145533"/>
            <a:ext cx="88800" cy="119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772000" y="2164467"/>
            <a:ext cx="88800" cy="119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7135175" y="2365333"/>
            <a:ext cx="88800" cy="119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853075" y="2737400"/>
            <a:ext cx="88800" cy="119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3041025" y="2847933"/>
            <a:ext cx="88800" cy="119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/>
          <p:nvPr/>
        </p:nvSpPr>
        <p:spPr>
          <a:xfrm>
            <a:off x="5095200" y="2737400"/>
            <a:ext cx="88800" cy="119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/>
          <p:nvPr/>
        </p:nvSpPr>
        <p:spPr>
          <a:xfrm>
            <a:off x="7024075" y="3063400"/>
            <a:ext cx="88800" cy="119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1386600" y="4662215"/>
            <a:ext cx="88800" cy="11920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2855051" y="4653107"/>
            <a:ext cx="88800" cy="11920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/>
          <p:nvPr/>
        </p:nvSpPr>
        <p:spPr>
          <a:xfrm>
            <a:off x="5448398" y="4652771"/>
            <a:ext cx="88800" cy="11920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7135175" y="4766304"/>
            <a:ext cx="88800" cy="11920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1918661" y="2897900"/>
            <a:ext cx="88800" cy="1192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5" name="Shape 135"/>
          <p:cNvSpPr/>
          <p:nvPr/>
        </p:nvSpPr>
        <p:spPr>
          <a:xfrm>
            <a:off x="3483295" y="3345900"/>
            <a:ext cx="88800" cy="1192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6089222" y="3022856"/>
            <a:ext cx="88800" cy="1192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7508444" y="3395403"/>
            <a:ext cx="88800" cy="1192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138" name="Shape 138"/>
          <p:cNvCxnSpPr>
            <a:stCxn id="122" idx="0"/>
            <a:endCxn id="123" idx="1"/>
          </p:cNvCxnSpPr>
          <p:nvPr/>
        </p:nvCxnSpPr>
        <p:spPr>
          <a:xfrm rot="-5400000">
            <a:off x="1911825" y="764317"/>
            <a:ext cx="1600" cy="2798700"/>
          </a:xfrm>
          <a:prstGeom prst="curvedConnector3">
            <a:avLst>
              <a:gd name="adj1" fmla="val 21027083"/>
            </a:avLst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9" name="Shape 139"/>
          <p:cNvCxnSpPr>
            <a:stCxn id="123" idx="7"/>
            <a:endCxn id="124" idx="0"/>
          </p:cNvCxnSpPr>
          <p:nvPr/>
        </p:nvCxnSpPr>
        <p:spPr>
          <a:xfrm rot="-5400000" flipH="1">
            <a:off x="4094795" y="1442889"/>
            <a:ext cx="1600" cy="1441800"/>
          </a:xfrm>
          <a:prstGeom prst="curvedConnector3">
            <a:avLst>
              <a:gd name="adj1" fmla="val -20934777"/>
            </a:avLst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40" name="Shape 140"/>
          <p:cNvCxnSpPr>
            <a:stCxn id="124" idx="7"/>
            <a:endCxn id="125" idx="0"/>
          </p:cNvCxnSpPr>
          <p:nvPr/>
        </p:nvCxnSpPr>
        <p:spPr>
          <a:xfrm rot="-5400000" flipH="1">
            <a:off x="5921945" y="1107773"/>
            <a:ext cx="183600" cy="2331900"/>
          </a:xfrm>
          <a:prstGeom prst="curvedConnector3">
            <a:avLst>
              <a:gd name="adj1" fmla="val -182438"/>
            </a:avLst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41" name="Shape 141"/>
          <p:cNvCxnSpPr>
            <a:stCxn id="126" idx="7"/>
            <a:endCxn id="127" idx="0"/>
          </p:cNvCxnSpPr>
          <p:nvPr/>
        </p:nvCxnSpPr>
        <p:spPr>
          <a:xfrm rot="-5400000" flipH="1">
            <a:off x="1960620" y="1723106"/>
            <a:ext cx="93200" cy="2156700"/>
          </a:xfrm>
          <a:prstGeom prst="curvedConnector3">
            <a:avLst>
              <a:gd name="adj1" fmla="val -154317"/>
            </a:avLst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42" name="Shape 142"/>
          <p:cNvCxnSpPr>
            <a:stCxn id="127" idx="7"/>
            <a:endCxn id="128" idx="3"/>
          </p:cNvCxnSpPr>
          <p:nvPr/>
        </p:nvCxnSpPr>
        <p:spPr>
          <a:xfrm rot="-5400000">
            <a:off x="4099320" y="1856489"/>
            <a:ext cx="26400" cy="1991400"/>
          </a:xfrm>
          <a:prstGeom prst="curvedConnector5">
            <a:avLst>
              <a:gd name="adj1" fmla="val 1268774"/>
              <a:gd name="adj2" fmla="val 50000"/>
              <a:gd name="adj3" fmla="val -1169357"/>
            </a:avLst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43" name="Shape 143"/>
          <p:cNvCxnSpPr>
            <a:stCxn id="128" idx="6"/>
            <a:endCxn id="129" idx="1"/>
          </p:cNvCxnSpPr>
          <p:nvPr/>
        </p:nvCxnSpPr>
        <p:spPr>
          <a:xfrm>
            <a:off x="5184000" y="2797000"/>
            <a:ext cx="1853100" cy="284000"/>
          </a:xfrm>
          <a:prstGeom prst="curvedConnector2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44" name="Shape 144"/>
          <p:cNvCxnSpPr>
            <a:stCxn id="134" idx="6"/>
            <a:endCxn id="135" idx="2"/>
          </p:cNvCxnSpPr>
          <p:nvPr/>
        </p:nvCxnSpPr>
        <p:spPr>
          <a:xfrm>
            <a:off x="2007462" y="2957500"/>
            <a:ext cx="1475699" cy="448000"/>
          </a:xfrm>
          <a:prstGeom prst="curvedConnector3">
            <a:avLst>
              <a:gd name="adj1" fmla="val 50005"/>
            </a:avLst>
          </a:prstGeom>
          <a:noFill/>
          <a:ln w="9525" cap="flat" cmpd="sng">
            <a:solidFill>
              <a:srgbClr val="00FF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45" name="Shape 145"/>
          <p:cNvCxnSpPr>
            <a:stCxn id="135" idx="6"/>
            <a:endCxn id="136" idx="4"/>
          </p:cNvCxnSpPr>
          <p:nvPr/>
        </p:nvCxnSpPr>
        <p:spPr>
          <a:xfrm rot="10800000" flipH="1">
            <a:off x="3572095" y="3141900"/>
            <a:ext cx="2561400" cy="263600"/>
          </a:xfrm>
          <a:prstGeom prst="curvedConnector2">
            <a:avLst/>
          </a:prstGeom>
          <a:noFill/>
          <a:ln w="9525" cap="flat" cmpd="sng">
            <a:solidFill>
              <a:srgbClr val="00FF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46" name="Shape 146"/>
          <p:cNvCxnSpPr>
            <a:stCxn id="136" idx="6"/>
            <a:endCxn id="137" idx="3"/>
          </p:cNvCxnSpPr>
          <p:nvPr/>
        </p:nvCxnSpPr>
        <p:spPr>
          <a:xfrm>
            <a:off x="6178023" y="3082456"/>
            <a:ext cx="1343399" cy="414800"/>
          </a:xfrm>
          <a:prstGeom prst="curvedConnector4">
            <a:avLst>
              <a:gd name="adj1" fmla="val 49517"/>
              <a:gd name="adj2" fmla="val 180725"/>
            </a:avLst>
          </a:prstGeom>
          <a:noFill/>
          <a:ln w="9525" cap="flat" cmpd="sng">
            <a:solidFill>
              <a:srgbClr val="00FF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47" name="Shape 147"/>
          <p:cNvCxnSpPr>
            <a:stCxn id="130" idx="7"/>
            <a:endCxn id="131" idx="4"/>
          </p:cNvCxnSpPr>
          <p:nvPr/>
        </p:nvCxnSpPr>
        <p:spPr>
          <a:xfrm rot="-5400000" flipH="1">
            <a:off x="2134495" y="4007571"/>
            <a:ext cx="92800" cy="1436999"/>
          </a:xfrm>
          <a:prstGeom prst="curvedConnector5">
            <a:avLst>
              <a:gd name="adj1" fmla="val -360944"/>
              <a:gd name="adj2" fmla="val 48910"/>
              <a:gd name="adj3" fmla="val 441957"/>
            </a:avLst>
          </a:prstGeom>
          <a:noFill/>
          <a:ln w="9525" cap="flat" cmpd="sng">
            <a:solidFill>
              <a:srgbClr val="FF99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48" name="Shape 148"/>
          <p:cNvCxnSpPr>
            <a:stCxn id="131" idx="6"/>
            <a:endCxn id="132" idx="4"/>
          </p:cNvCxnSpPr>
          <p:nvPr/>
        </p:nvCxnSpPr>
        <p:spPr>
          <a:xfrm>
            <a:off x="2943852" y="4712707"/>
            <a:ext cx="2548799" cy="59200"/>
          </a:xfrm>
          <a:prstGeom prst="curvedConnector4">
            <a:avLst>
              <a:gd name="adj1" fmla="val 49132"/>
              <a:gd name="adj2" fmla="val 636425"/>
            </a:avLst>
          </a:prstGeom>
          <a:noFill/>
          <a:ln w="9525" cap="flat" cmpd="sng">
            <a:solidFill>
              <a:srgbClr val="FF99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49" name="Shape 149"/>
          <p:cNvCxnSpPr>
            <a:stCxn id="132" idx="6"/>
            <a:endCxn id="133" idx="3"/>
          </p:cNvCxnSpPr>
          <p:nvPr/>
        </p:nvCxnSpPr>
        <p:spPr>
          <a:xfrm>
            <a:off x="5537198" y="4712371"/>
            <a:ext cx="1611000" cy="155600"/>
          </a:xfrm>
          <a:prstGeom prst="curvedConnector4">
            <a:avLst>
              <a:gd name="adj1" fmla="val 49596"/>
              <a:gd name="adj2" fmla="val 315317"/>
            </a:avLst>
          </a:prstGeom>
          <a:noFill/>
          <a:ln w="9525" cap="flat" cmpd="sng">
            <a:solidFill>
              <a:srgbClr val="FF99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50" name="Shape 150"/>
          <p:cNvSpPr txBox="1"/>
          <p:nvPr/>
        </p:nvSpPr>
        <p:spPr>
          <a:xfrm>
            <a:off x="1051925" y="5015433"/>
            <a:ext cx="598800" cy="58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800" b="1"/>
              <a:t>A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3116175" y="5015433"/>
            <a:ext cx="598800" cy="58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/>
              <a:t>B</a:t>
            </a:r>
          </a:p>
        </p:txBody>
      </p:sp>
      <p:sp>
        <p:nvSpPr>
          <p:cNvPr id="152" name="Shape 152"/>
          <p:cNvSpPr txBox="1"/>
          <p:nvPr/>
        </p:nvSpPr>
        <p:spPr>
          <a:xfrm>
            <a:off x="5166725" y="5015433"/>
            <a:ext cx="598800" cy="58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/>
              <a:t>C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7300325" y="5015433"/>
            <a:ext cx="598800" cy="58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/>
              <a:t>U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1758675" y="5458767"/>
            <a:ext cx="5170800" cy="74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000"/>
              <a:t>Track 4 points and write down 4 equations.</a:t>
            </a:r>
          </a:p>
        </p:txBody>
      </p:sp>
    </p:spTree>
    <p:extLst>
      <p:ext uri="{BB962C8B-B14F-4D97-AF65-F5344CB8AC3E}">
        <p14:creationId xmlns:p14="http://schemas.microsoft.com/office/powerpoint/2010/main" val="3272016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</a:t>
            </a:r>
            <a:r>
              <a:rPr lang="en-US" dirty="0" smtClean="0"/>
              <a:t> 2D </a:t>
            </a:r>
            <a:r>
              <a:rPr lang="ru-RU" dirty="0" smtClean="0"/>
              <a:t>проекций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 smtClean="0"/>
                  <a:t>Задача </a:t>
                </a:r>
                <a:r>
                  <a:rPr lang="mr-IN" dirty="0" smtClean="0"/>
                  <a:t>–</a:t>
                </a:r>
                <a:r>
                  <a:rPr lang="ru-RU" dirty="0" smtClean="0"/>
                  <a:t> имеется 3 разных изображения объекта, нужно определить является ли 4- е изображение тем же объектом</a:t>
                </a:r>
              </a:p>
              <a:p>
                <a:endParaRPr lang="en-US" dirty="0"/>
              </a:p>
              <a:p>
                <a:r>
                  <a:rPr lang="ru-RU" dirty="0" smtClean="0"/>
                  <a:t>Для 3 произвольных точек должно выполняться:</a:t>
                </a:r>
              </a:p>
              <a:p>
                <a:pPr lvl="1"/>
                <a14:m>
                  <m:oMath xmlns:m="http://schemas.openxmlformats.org/officeDocument/2006/math" xmlns="">
                    <m:sSub>
                      <m:sSubPr>
                        <m:ctrlPr>
                          <a:rPr lang="en-US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𝑐</m:t>
                        </m:r>
                      </m:sub>
                    </m:sSub>
                    <m:r>
                      <a:rPr lang="en-US" b="0" i="1" smtClean="0">
                        <a:latin typeface="Cambria Math" charset="0"/>
                      </a:rPr>
                      <m:t>= 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𝛼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𝑎</m:t>
                        </m:r>
                      </m:sub>
                    </m:sSub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𝛽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𝛾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𝑐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 xmlns="">
                    <m:sSub>
                      <m:sSubPr>
                        <m:ctrlPr>
                          <a:rPr lang="en-US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</a:rPr>
                          <m:t>𝑐</m:t>
                        </m:r>
                      </m:sub>
                    </m:sSub>
                    <m:r>
                      <a:rPr lang="en-US" i="1">
                        <a:latin typeface="Cambria Math" charset="0"/>
                      </a:rPr>
                      <m:t>= </m:t>
                    </m:r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𝛼</m:t>
                    </m:r>
                    <m:sSub>
                      <m:sSubPr>
                        <m:ctrlP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𝑎</m:t>
                        </m:r>
                      </m:sub>
                    </m:sSub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𝛽</m:t>
                    </m:r>
                    <m:sSub>
                      <m:sSubPr>
                        <m:ctrlP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𝛾</m:t>
                    </m:r>
                    <m:sSub>
                      <m:sSubPr>
                        <m:ctrlP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𝑐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 xmlns="">
                    <m:sSub>
                      <m:sSubPr>
                        <m:ctrlPr>
                          <a:rPr lang="en-US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</a:rPr>
                          <m:t>𝑍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</a:rPr>
                          <m:t>𝑐</m:t>
                        </m:r>
                      </m:sub>
                    </m:sSub>
                    <m:r>
                      <a:rPr lang="en-US" i="1">
                        <a:latin typeface="Cambria Math" charset="0"/>
                      </a:rPr>
                      <m:t>= </m:t>
                    </m:r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𝛼</m:t>
                    </m:r>
                    <m:sSub>
                      <m:sSubPr>
                        <m:ctrlP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𝑍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𝑎</m:t>
                        </m:r>
                      </m:sub>
                    </m:sSub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𝛽</m:t>
                    </m:r>
                    <m:sSub>
                      <m:sSubPr>
                        <m:ctrlP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𝑍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𝛾</m:t>
                    </m:r>
                    <m:sSub>
                      <m:sSubPr>
                        <m:ctrlP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𝑍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𝑐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07" t="-2500" r="-1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accent3"/>
                </a:solidFill>
              </a:rPr>
              <a:t>Струянский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58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Теория выравнивания</a:t>
            </a:r>
            <a:endParaRPr lang="ru-RU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581967" y="2260600"/>
            <a:ext cx="2532033" cy="2035266"/>
            <a:chOff x="581967" y="2260600"/>
            <a:chExt cx="2532033" cy="2035266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1170000" y="2260600"/>
              <a:ext cx="1944000" cy="1981200"/>
              <a:chOff x="1170000" y="2260600"/>
              <a:chExt cx="1944000" cy="1981200"/>
            </a:xfrm>
          </p:grpSpPr>
          <p:cxnSp>
            <p:nvCxnSpPr>
              <p:cNvPr id="9" name="Прямая со стрелкой 8"/>
              <p:cNvCxnSpPr/>
              <p:nvPr/>
            </p:nvCxnSpPr>
            <p:spPr>
              <a:xfrm flipV="1">
                <a:off x="1181100" y="2260600"/>
                <a:ext cx="0" cy="19812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 стрелкой 11"/>
              <p:cNvCxnSpPr/>
              <p:nvPr/>
            </p:nvCxnSpPr>
            <p:spPr>
              <a:xfrm>
                <a:off x="1170000" y="4241800"/>
                <a:ext cx="1944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Прямая со стрелкой 16"/>
            <p:cNvCxnSpPr/>
            <p:nvPr/>
          </p:nvCxnSpPr>
          <p:spPr>
            <a:xfrm flipV="1">
              <a:off x="1170000" y="3752850"/>
              <a:ext cx="1487475" cy="48577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 rot="20520000" flipV="1">
              <a:off x="1110151" y="3530320"/>
              <a:ext cx="1487475" cy="48577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 rot="18900000" flipV="1">
              <a:off x="802736" y="3309239"/>
              <a:ext cx="1487475" cy="48577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 rot="-5940000" flipV="1">
              <a:off x="81117" y="3309241"/>
              <a:ext cx="1487475" cy="48577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2960606" y="4213225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5350" y="2214441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24486" y="3134096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93332" y="2681352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9104" y="2688244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ru-RU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Дуга 34"/>
          <p:cNvSpPr/>
          <p:nvPr/>
        </p:nvSpPr>
        <p:spPr>
          <a:xfrm rot="2750897">
            <a:off x="1381485" y="3476828"/>
            <a:ext cx="1259596" cy="795867"/>
          </a:xfrm>
          <a:prstGeom prst="arc">
            <a:avLst>
              <a:gd name="adj1" fmla="val 15114361"/>
              <a:gd name="adj2" fmla="val 18376971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346652" y="3367764"/>
                <a:ext cx="2857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=""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ϴ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652" y="3367764"/>
                <a:ext cx="285750" cy="369332"/>
              </a:xfrm>
              <a:prstGeom prst="rect">
                <a:avLst/>
              </a:prstGeom>
              <a:blipFill rotWithShape="0">
                <a:blip r:embed="rId2"/>
                <a:stretch>
                  <a:fillRect r="-404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Дуга 36"/>
          <p:cNvSpPr/>
          <p:nvPr/>
        </p:nvSpPr>
        <p:spPr>
          <a:xfrm rot="2750897">
            <a:off x="583704" y="3443369"/>
            <a:ext cx="1475937" cy="1055517"/>
          </a:xfrm>
          <a:prstGeom prst="arc">
            <a:avLst>
              <a:gd name="adj1" fmla="val 15114361"/>
              <a:gd name="adj2" fmla="val 19050675"/>
            </a:avLst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654991" y="3271648"/>
                <a:ext cx="2857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=""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ϴ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991" y="3271648"/>
                <a:ext cx="285750" cy="369332"/>
              </a:xfrm>
              <a:prstGeom prst="rect">
                <a:avLst/>
              </a:prstGeom>
              <a:blipFill rotWithShape="0">
                <a:blip r:embed="rId3"/>
                <a:stretch>
                  <a:fillRect r="-46809" b="-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Дуга 38"/>
          <p:cNvSpPr/>
          <p:nvPr/>
        </p:nvSpPr>
        <p:spPr>
          <a:xfrm>
            <a:off x="135671" y="3515293"/>
            <a:ext cx="1719771" cy="1129265"/>
          </a:xfrm>
          <a:prstGeom prst="arc">
            <a:avLst>
              <a:gd name="adj1" fmla="val 15114361"/>
              <a:gd name="adj2" fmla="val 21373739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178797" y="3175773"/>
                <a:ext cx="2857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=""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ϴ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𝑈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797" y="3175773"/>
                <a:ext cx="28575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489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Прямая со стрелкой 41"/>
          <p:cNvCxnSpPr/>
          <p:nvPr/>
        </p:nvCxnSpPr>
        <p:spPr>
          <a:xfrm>
            <a:off x="1181100" y="4241800"/>
            <a:ext cx="148251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2644230" y="3737096"/>
            <a:ext cx="7332" cy="5173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793553" y="4191554"/>
                <a:ext cx="2857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=""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553" y="4191554"/>
                <a:ext cx="285750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25532" b="-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32402" y="3787365"/>
                <a:ext cx="2857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=""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402" y="3787365"/>
                <a:ext cx="28575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23404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2645539" y="3527452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114000" y="6126163"/>
                <a:ext cx="533007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28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000" y="6126163"/>
                <a:ext cx="5330076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Прямоугольник 51"/>
          <p:cNvSpPr/>
          <p:nvPr/>
        </p:nvSpPr>
        <p:spPr>
          <a:xfrm>
            <a:off x="3880066" y="1930570"/>
            <a:ext cx="376187" cy="105349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5091650" y="1935162"/>
            <a:ext cx="1055150" cy="105349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6891678" y="1935162"/>
            <a:ext cx="1055150" cy="105349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7" name="Соединительная линия уступом 56"/>
          <p:cNvCxnSpPr>
            <a:stCxn id="53" idx="2"/>
            <a:endCxn id="55" idx="2"/>
          </p:cNvCxnSpPr>
          <p:nvPr/>
        </p:nvCxnSpPr>
        <p:spPr>
          <a:xfrm rot="16200000" flipH="1">
            <a:off x="6519239" y="2088642"/>
            <a:ext cx="12700" cy="1800028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825403" y="3256259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константы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97316" y="3256259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измерения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3696660" y="3700333"/>
                <a:ext cx="43820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=""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func>
                        <m:func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800" i="1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sub>
                          </m:sSub>
                        </m:e>
                      </m:func>
                      <m:r>
                        <a:rPr lang="en-US" sz="2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func>
                        <m:func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800" i="1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6660" y="3700333"/>
                <a:ext cx="4382097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Стрелка вниз 62"/>
          <p:cNvSpPr/>
          <p:nvPr/>
        </p:nvSpPr>
        <p:spPr>
          <a:xfrm>
            <a:off x="5645392" y="4301099"/>
            <a:ext cx="484632" cy="76472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/>
              <p:cNvSpPr/>
              <p:nvPr/>
            </p:nvSpPr>
            <p:spPr>
              <a:xfrm>
                <a:off x="4528009" y="5185218"/>
                <a:ext cx="2719398" cy="52322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=""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α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β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009" y="5185218"/>
                <a:ext cx="2719398" cy="52322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751818" y="4550904"/>
            <a:ext cx="25189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оворот объекта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2" name="Изображение 1" descr="Снимок экрана 2017-03-15 в 18.38.45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28"/>
            <a:ext cx="9144000" cy="6848272"/>
          </a:xfrm>
          <a:prstGeom prst="rect">
            <a:avLst/>
          </a:prstGeom>
        </p:spPr>
      </p:pic>
      <p:pic>
        <p:nvPicPr>
          <p:cNvPr id="6" name="Изображение 5" descr="Снимок экрана 2017-03-15 в 18.37.56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609" y="6140450"/>
            <a:ext cx="749300" cy="469900"/>
          </a:xfrm>
          <a:prstGeom prst="rect">
            <a:avLst/>
          </a:prstGeom>
        </p:spPr>
      </p:pic>
      <p:sp>
        <p:nvSpPr>
          <p:cNvPr id="43" name="Номер слайда 3"/>
          <p:cNvSpPr txBox="1">
            <a:spLocks/>
          </p:cNvSpPr>
          <p:nvPr/>
        </p:nvSpPr>
        <p:spPr>
          <a:xfrm>
            <a:off x="8298609" y="6245225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400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62F1D00-BD13-4404-86B0-79703945A0A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268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5400" dirty="0" smtClean="0">
              <a:solidFill>
                <a:srgbClr val="663366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rgbClr val="663366"/>
                </a:solidFill>
                <a:latin typeface="Arial Black"/>
                <a:cs typeface="Arial Black"/>
              </a:rPr>
              <a:t>Goldilocks </a:t>
            </a:r>
            <a:r>
              <a:rPr lang="en-US" sz="5400" dirty="0">
                <a:solidFill>
                  <a:srgbClr val="663366"/>
                </a:solidFill>
                <a:latin typeface="Arial Black"/>
                <a:cs typeface="Arial Black"/>
              </a:rPr>
              <a:t>principle</a:t>
            </a:r>
            <a:endParaRPr lang="ru-RU" sz="5400" dirty="0">
              <a:solidFill>
                <a:srgbClr val="663366"/>
              </a:solidFill>
              <a:latin typeface="Arial Black"/>
              <a:cs typeface="Arial Black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362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Contents of lection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Gospel according to Marr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Ullman’s alignment theory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Ullman’s intermediate features theory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Correlation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Попов К.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6976872" y="1930400"/>
            <a:ext cx="512064" cy="244957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653528" y="2970522"/>
            <a:ext cx="1067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30 </a:t>
            </a:r>
            <a:r>
              <a:rPr lang="en-US" dirty="0" smtClean="0"/>
              <a:t>years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715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Goldilocks principle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16096" y="6250268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Булгакова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25" name="Содержимое 2"/>
          <p:cNvSpPr>
            <a:spLocks noGrp="1"/>
          </p:cNvSpPr>
          <p:nvPr>
            <p:ph idx="1"/>
          </p:nvPr>
        </p:nvSpPr>
        <p:spPr>
          <a:xfrm>
            <a:off x="1" y="1600200"/>
            <a:ext cx="6193886" cy="344278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200" dirty="0" smtClean="0"/>
              <a:t>Принцип </a:t>
            </a:r>
            <a:r>
              <a:rPr lang="ru-RU" sz="2200" dirty="0" err="1" smtClean="0"/>
              <a:t>Златовласки</a:t>
            </a:r>
            <a:r>
              <a:rPr lang="ru-RU" sz="2200" dirty="0" smtClean="0"/>
              <a:t> – название – отсылка </a:t>
            </a:r>
            <a:r>
              <a:rPr lang="ru-RU" sz="2200" dirty="0"/>
              <a:t>к английской </a:t>
            </a:r>
            <a:r>
              <a:rPr lang="ru-RU" sz="2200" dirty="0" smtClean="0"/>
              <a:t>сказке «</a:t>
            </a:r>
            <a:r>
              <a:rPr lang="ru-RU" sz="2200" i="1" dirty="0" err="1" smtClean="0"/>
              <a:t>Goldilocks</a:t>
            </a:r>
            <a:r>
              <a:rPr lang="ru-RU" sz="2200" i="1" dirty="0" smtClean="0"/>
              <a:t> </a:t>
            </a:r>
            <a:r>
              <a:rPr lang="ru-RU" sz="2200" i="1" dirty="0" err="1"/>
              <a:t>and</a:t>
            </a:r>
            <a:r>
              <a:rPr lang="ru-RU" sz="2200" i="1" dirty="0"/>
              <a:t> </a:t>
            </a:r>
            <a:r>
              <a:rPr lang="ru-RU" sz="2200" i="1" dirty="0" err="1"/>
              <a:t>the</a:t>
            </a:r>
            <a:r>
              <a:rPr lang="ru-RU" sz="2200" i="1" dirty="0"/>
              <a:t> </a:t>
            </a:r>
            <a:r>
              <a:rPr lang="ru-RU" sz="2200" i="1" dirty="0" err="1"/>
              <a:t>Three</a:t>
            </a:r>
            <a:r>
              <a:rPr lang="ru-RU" sz="2200" i="1" dirty="0"/>
              <a:t> </a:t>
            </a:r>
            <a:r>
              <a:rPr lang="ru-RU" sz="2200" i="1" dirty="0" err="1" smtClean="0"/>
              <a:t>Bears</a:t>
            </a:r>
            <a:r>
              <a:rPr lang="ru-RU" sz="2200" i="1" dirty="0" smtClean="0"/>
              <a:t>»</a:t>
            </a:r>
            <a:r>
              <a:rPr lang="ru-RU" sz="2200" dirty="0" smtClean="0"/>
              <a:t>, где девочка </a:t>
            </a:r>
            <a:r>
              <a:rPr lang="ru-RU" sz="2200" dirty="0"/>
              <a:t>пытается воспользоваться несколькими наборами из трёх однородных предметов, в каждом из которых один из предметов оказывается по какому-либо параметру </a:t>
            </a:r>
            <a:r>
              <a:rPr lang="ru-RU" sz="2200" dirty="0" smtClean="0"/>
              <a:t>избыточным, другой – недостаточным, </a:t>
            </a:r>
            <a:r>
              <a:rPr lang="ru-RU" sz="2200" dirty="0"/>
              <a:t>а третий, промежуточный между ними</a:t>
            </a:r>
            <a:r>
              <a:rPr lang="ru-RU" sz="2200" dirty="0" smtClean="0"/>
              <a:t>, – «в </a:t>
            </a:r>
            <a:r>
              <a:rPr lang="ru-RU" sz="2200" dirty="0"/>
              <a:t>самый раз». </a:t>
            </a:r>
            <a:endParaRPr lang="ru-RU" sz="2200" dirty="0" smtClean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401" y="2150151"/>
            <a:ext cx="3058599" cy="2261194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>
          <a:xfrm>
            <a:off x="1097281" y="5042988"/>
            <a:ext cx="1144988" cy="1113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987426" y="5042988"/>
            <a:ext cx="1144988" cy="1113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823546" y="5042988"/>
            <a:ext cx="1144988" cy="1113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940413" y="5042988"/>
            <a:ext cx="1144988" cy="1113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1321805" y="5350356"/>
            <a:ext cx="181069" cy="45348"/>
          </a:xfrm>
          <a:custGeom>
            <a:avLst/>
            <a:gdLst>
              <a:gd name="connsiteX0" fmla="*/ 0 w 181069"/>
              <a:gd name="connsiteY0" fmla="*/ 45348 h 45348"/>
              <a:gd name="connsiteX1" fmla="*/ 4527 w 181069"/>
              <a:gd name="connsiteY1" fmla="*/ 18188 h 45348"/>
              <a:gd name="connsiteX2" fmla="*/ 9053 w 181069"/>
              <a:gd name="connsiteY2" fmla="*/ 81 h 45348"/>
              <a:gd name="connsiteX3" fmla="*/ 22634 w 181069"/>
              <a:gd name="connsiteY3" fmla="*/ 27241 h 45348"/>
              <a:gd name="connsiteX4" fmla="*/ 36214 w 181069"/>
              <a:gd name="connsiteY4" fmla="*/ 18188 h 45348"/>
              <a:gd name="connsiteX5" fmla="*/ 40741 w 181069"/>
              <a:gd name="connsiteY5" fmla="*/ 4607 h 45348"/>
              <a:gd name="connsiteX6" fmla="*/ 49794 w 181069"/>
              <a:gd name="connsiteY6" fmla="*/ 13661 h 45348"/>
              <a:gd name="connsiteX7" fmla="*/ 63374 w 181069"/>
              <a:gd name="connsiteY7" fmla="*/ 40821 h 45348"/>
              <a:gd name="connsiteX8" fmla="*/ 72428 w 181069"/>
              <a:gd name="connsiteY8" fmla="*/ 31768 h 45348"/>
              <a:gd name="connsiteX9" fmla="*/ 81481 w 181069"/>
              <a:gd name="connsiteY9" fmla="*/ 4607 h 45348"/>
              <a:gd name="connsiteX10" fmla="*/ 90535 w 181069"/>
              <a:gd name="connsiteY10" fmla="*/ 13661 h 45348"/>
              <a:gd name="connsiteX11" fmla="*/ 104115 w 181069"/>
              <a:gd name="connsiteY11" fmla="*/ 18188 h 45348"/>
              <a:gd name="connsiteX12" fmla="*/ 108642 w 181069"/>
              <a:gd name="connsiteY12" fmla="*/ 31768 h 45348"/>
              <a:gd name="connsiteX13" fmla="*/ 117695 w 181069"/>
              <a:gd name="connsiteY13" fmla="*/ 45348 h 45348"/>
              <a:gd name="connsiteX14" fmla="*/ 126748 w 181069"/>
              <a:gd name="connsiteY14" fmla="*/ 18188 h 45348"/>
              <a:gd name="connsiteX15" fmla="*/ 131275 w 181069"/>
              <a:gd name="connsiteY15" fmla="*/ 4607 h 45348"/>
              <a:gd name="connsiteX16" fmla="*/ 144855 w 181069"/>
              <a:gd name="connsiteY16" fmla="*/ 9134 h 45348"/>
              <a:gd name="connsiteX17" fmla="*/ 153909 w 181069"/>
              <a:gd name="connsiteY17" fmla="*/ 22714 h 45348"/>
              <a:gd name="connsiteX18" fmla="*/ 176543 w 181069"/>
              <a:gd name="connsiteY18" fmla="*/ 36294 h 45348"/>
              <a:gd name="connsiteX19" fmla="*/ 181069 w 181069"/>
              <a:gd name="connsiteY19" fmla="*/ 36294 h 45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1069" h="45348">
                <a:moveTo>
                  <a:pt x="0" y="45348"/>
                </a:moveTo>
                <a:cubicBezTo>
                  <a:pt x="1509" y="36295"/>
                  <a:pt x="2727" y="27188"/>
                  <a:pt x="4527" y="18188"/>
                </a:cubicBezTo>
                <a:cubicBezTo>
                  <a:pt x="5747" y="12087"/>
                  <a:pt x="3151" y="2048"/>
                  <a:pt x="9053" y="81"/>
                </a:cubicBezTo>
                <a:cubicBezTo>
                  <a:pt x="14318" y="-1674"/>
                  <a:pt x="22031" y="25431"/>
                  <a:pt x="22634" y="27241"/>
                </a:cubicBezTo>
                <a:cubicBezTo>
                  <a:pt x="27161" y="24223"/>
                  <a:pt x="32815" y="22436"/>
                  <a:pt x="36214" y="18188"/>
                </a:cubicBezTo>
                <a:cubicBezTo>
                  <a:pt x="39195" y="14462"/>
                  <a:pt x="36214" y="6116"/>
                  <a:pt x="40741" y="4607"/>
                </a:cubicBezTo>
                <a:cubicBezTo>
                  <a:pt x="44790" y="3257"/>
                  <a:pt x="47128" y="10328"/>
                  <a:pt x="49794" y="13661"/>
                </a:cubicBezTo>
                <a:cubicBezTo>
                  <a:pt x="59822" y="26197"/>
                  <a:pt x="58593" y="26478"/>
                  <a:pt x="63374" y="40821"/>
                </a:cubicBezTo>
                <a:cubicBezTo>
                  <a:pt x="66392" y="37803"/>
                  <a:pt x="70519" y="35585"/>
                  <a:pt x="72428" y="31768"/>
                </a:cubicBezTo>
                <a:cubicBezTo>
                  <a:pt x="76696" y="23232"/>
                  <a:pt x="81481" y="4607"/>
                  <a:pt x="81481" y="4607"/>
                </a:cubicBezTo>
                <a:cubicBezTo>
                  <a:pt x="84499" y="7625"/>
                  <a:pt x="86875" y="11465"/>
                  <a:pt x="90535" y="13661"/>
                </a:cubicBezTo>
                <a:cubicBezTo>
                  <a:pt x="94627" y="16116"/>
                  <a:pt x="100741" y="14814"/>
                  <a:pt x="104115" y="18188"/>
                </a:cubicBezTo>
                <a:cubicBezTo>
                  <a:pt x="107489" y="21562"/>
                  <a:pt x="106508" y="27500"/>
                  <a:pt x="108642" y="31768"/>
                </a:cubicBezTo>
                <a:cubicBezTo>
                  <a:pt x="111075" y="36634"/>
                  <a:pt x="114677" y="40821"/>
                  <a:pt x="117695" y="45348"/>
                </a:cubicBezTo>
                <a:lnTo>
                  <a:pt x="126748" y="18188"/>
                </a:lnTo>
                <a:lnTo>
                  <a:pt x="131275" y="4607"/>
                </a:lnTo>
                <a:cubicBezTo>
                  <a:pt x="135802" y="6116"/>
                  <a:pt x="141129" y="6153"/>
                  <a:pt x="144855" y="9134"/>
                </a:cubicBezTo>
                <a:cubicBezTo>
                  <a:pt x="149103" y="12533"/>
                  <a:pt x="150510" y="18466"/>
                  <a:pt x="153909" y="22714"/>
                </a:cubicBezTo>
                <a:cubicBezTo>
                  <a:pt x="161917" y="32724"/>
                  <a:pt x="163854" y="33122"/>
                  <a:pt x="176543" y="36294"/>
                </a:cubicBezTo>
                <a:cubicBezTo>
                  <a:pt x="178007" y="36660"/>
                  <a:pt x="179560" y="36294"/>
                  <a:pt x="181069" y="36294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5168018" y="5350356"/>
            <a:ext cx="181069" cy="45348"/>
          </a:xfrm>
          <a:custGeom>
            <a:avLst/>
            <a:gdLst>
              <a:gd name="connsiteX0" fmla="*/ 0 w 181069"/>
              <a:gd name="connsiteY0" fmla="*/ 45348 h 45348"/>
              <a:gd name="connsiteX1" fmla="*/ 4527 w 181069"/>
              <a:gd name="connsiteY1" fmla="*/ 18188 h 45348"/>
              <a:gd name="connsiteX2" fmla="*/ 9053 w 181069"/>
              <a:gd name="connsiteY2" fmla="*/ 81 h 45348"/>
              <a:gd name="connsiteX3" fmla="*/ 22634 w 181069"/>
              <a:gd name="connsiteY3" fmla="*/ 27241 h 45348"/>
              <a:gd name="connsiteX4" fmla="*/ 36214 w 181069"/>
              <a:gd name="connsiteY4" fmla="*/ 18188 h 45348"/>
              <a:gd name="connsiteX5" fmla="*/ 40741 w 181069"/>
              <a:gd name="connsiteY5" fmla="*/ 4607 h 45348"/>
              <a:gd name="connsiteX6" fmla="*/ 49794 w 181069"/>
              <a:gd name="connsiteY6" fmla="*/ 13661 h 45348"/>
              <a:gd name="connsiteX7" fmla="*/ 63374 w 181069"/>
              <a:gd name="connsiteY7" fmla="*/ 40821 h 45348"/>
              <a:gd name="connsiteX8" fmla="*/ 72428 w 181069"/>
              <a:gd name="connsiteY8" fmla="*/ 31768 h 45348"/>
              <a:gd name="connsiteX9" fmla="*/ 81481 w 181069"/>
              <a:gd name="connsiteY9" fmla="*/ 4607 h 45348"/>
              <a:gd name="connsiteX10" fmla="*/ 90535 w 181069"/>
              <a:gd name="connsiteY10" fmla="*/ 13661 h 45348"/>
              <a:gd name="connsiteX11" fmla="*/ 104115 w 181069"/>
              <a:gd name="connsiteY11" fmla="*/ 18188 h 45348"/>
              <a:gd name="connsiteX12" fmla="*/ 108642 w 181069"/>
              <a:gd name="connsiteY12" fmla="*/ 31768 h 45348"/>
              <a:gd name="connsiteX13" fmla="*/ 117695 w 181069"/>
              <a:gd name="connsiteY13" fmla="*/ 45348 h 45348"/>
              <a:gd name="connsiteX14" fmla="*/ 126748 w 181069"/>
              <a:gd name="connsiteY14" fmla="*/ 18188 h 45348"/>
              <a:gd name="connsiteX15" fmla="*/ 131275 w 181069"/>
              <a:gd name="connsiteY15" fmla="*/ 4607 h 45348"/>
              <a:gd name="connsiteX16" fmla="*/ 144855 w 181069"/>
              <a:gd name="connsiteY16" fmla="*/ 9134 h 45348"/>
              <a:gd name="connsiteX17" fmla="*/ 153909 w 181069"/>
              <a:gd name="connsiteY17" fmla="*/ 22714 h 45348"/>
              <a:gd name="connsiteX18" fmla="*/ 176543 w 181069"/>
              <a:gd name="connsiteY18" fmla="*/ 36294 h 45348"/>
              <a:gd name="connsiteX19" fmla="*/ 181069 w 181069"/>
              <a:gd name="connsiteY19" fmla="*/ 36294 h 45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1069" h="45348">
                <a:moveTo>
                  <a:pt x="0" y="45348"/>
                </a:moveTo>
                <a:cubicBezTo>
                  <a:pt x="1509" y="36295"/>
                  <a:pt x="2727" y="27188"/>
                  <a:pt x="4527" y="18188"/>
                </a:cubicBezTo>
                <a:cubicBezTo>
                  <a:pt x="5747" y="12087"/>
                  <a:pt x="3151" y="2048"/>
                  <a:pt x="9053" y="81"/>
                </a:cubicBezTo>
                <a:cubicBezTo>
                  <a:pt x="14318" y="-1674"/>
                  <a:pt x="22031" y="25431"/>
                  <a:pt x="22634" y="27241"/>
                </a:cubicBezTo>
                <a:cubicBezTo>
                  <a:pt x="27161" y="24223"/>
                  <a:pt x="32815" y="22436"/>
                  <a:pt x="36214" y="18188"/>
                </a:cubicBezTo>
                <a:cubicBezTo>
                  <a:pt x="39195" y="14462"/>
                  <a:pt x="36214" y="6116"/>
                  <a:pt x="40741" y="4607"/>
                </a:cubicBezTo>
                <a:cubicBezTo>
                  <a:pt x="44790" y="3257"/>
                  <a:pt x="47128" y="10328"/>
                  <a:pt x="49794" y="13661"/>
                </a:cubicBezTo>
                <a:cubicBezTo>
                  <a:pt x="59822" y="26197"/>
                  <a:pt x="58593" y="26478"/>
                  <a:pt x="63374" y="40821"/>
                </a:cubicBezTo>
                <a:cubicBezTo>
                  <a:pt x="66392" y="37803"/>
                  <a:pt x="70519" y="35585"/>
                  <a:pt x="72428" y="31768"/>
                </a:cubicBezTo>
                <a:cubicBezTo>
                  <a:pt x="76696" y="23232"/>
                  <a:pt x="81481" y="4607"/>
                  <a:pt x="81481" y="4607"/>
                </a:cubicBezTo>
                <a:cubicBezTo>
                  <a:pt x="84499" y="7625"/>
                  <a:pt x="86875" y="11465"/>
                  <a:pt x="90535" y="13661"/>
                </a:cubicBezTo>
                <a:cubicBezTo>
                  <a:pt x="94627" y="16116"/>
                  <a:pt x="100741" y="14814"/>
                  <a:pt x="104115" y="18188"/>
                </a:cubicBezTo>
                <a:cubicBezTo>
                  <a:pt x="107489" y="21562"/>
                  <a:pt x="106508" y="27500"/>
                  <a:pt x="108642" y="31768"/>
                </a:cubicBezTo>
                <a:cubicBezTo>
                  <a:pt x="111075" y="36634"/>
                  <a:pt x="114677" y="40821"/>
                  <a:pt x="117695" y="45348"/>
                </a:cubicBezTo>
                <a:lnTo>
                  <a:pt x="126748" y="18188"/>
                </a:lnTo>
                <a:lnTo>
                  <a:pt x="131275" y="4607"/>
                </a:lnTo>
                <a:cubicBezTo>
                  <a:pt x="135802" y="6116"/>
                  <a:pt x="141129" y="6153"/>
                  <a:pt x="144855" y="9134"/>
                </a:cubicBezTo>
                <a:cubicBezTo>
                  <a:pt x="149103" y="12533"/>
                  <a:pt x="150510" y="18466"/>
                  <a:pt x="153909" y="22714"/>
                </a:cubicBezTo>
                <a:cubicBezTo>
                  <a:pt x="161917" y="32724"/>
                  <a:pt x="163854" y="33122"/>
                  <a:pt x="176543" y="36294"/>
                </a:cubicBezTo>
                <a:cubicBezTo>
                  <a:pt x="178007" y="36660"/>
                  <a:pt x="179560" y="36294"/>
                  <a:pt x="181069" y="36294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1855960" y="5341544"/>
            <a:ext cx="167489" cy="54321"/>
          </a:xfrm>
          <a:custGeom>
            <a:avLst/>
            <a:gdLst>
              <a:gd name="connsiteX0" fmla="*/ 0 w 167489"/>
              <a:gd name="connsiteY0" fmla="*/ 54321 h 54321"/>
              <a:gd name="connsiteX1" fmla="*/ 9053 w 167489"/>
              <a:gd name="connsiteY1" fmla="*/ 31687 h 54321"/>
              <a:gd name="connsiteX2" fmla="*/ 18107 w 167489"/>
              <a:gd name="connsiteY2" fmla="*/ 4527 h 54321"/>
              <a:gd name="connsiteX3" fmla="*/ 31687 w 167489"/>
              <a:gd name="connsiteY3" fmla="*/ 9054 h 54321"/>
              <a:gd name="connsiteX4" fmla="*/ 40740 w 167489"/>
              <a:gd name="connsiteY4" fmla="*/ 40741 h 54321"/>
              <a:gd name="connsiteX5" fmla="*/ 45267 w 167489"/>
              <a:gd name="connsiteY5" fmla="*/ 18107 h 54321"/>
              <a:gd name="connsiteX6" fmla="*/ 54321 w 167489"/>
              <a:gd name="connsiteY6" fmla="*/ 9054 h 54321"/>
              <a:gd name="connsiteX7" fmla="*/ 63374 w 167489"/>
              <a:gd name="connsiteY7" fmla="*/ 22634 h 54321"/>
              <a:gd name="connsiteX8" fmla="*/ 81481 w 167489"/>
              <a:gd name="connsiteY8" fmla="*/ 40741 h 54321"/>
              <a:gd name="connsiteX9" fmla="*/ 90535 w 167489"/>
              <a:gd name="connsiteY9" fmla="*/ 13580 h 54321"/>
              <a:gd name="connsiteX10" fmla="*/ 95061 w 167489"/>
              <a:gd name="connsiteY10" fmla="*/ 0 h 54321"/>
              <a:gd name="connsiteX11" fmla="*/ 99588 w 167489"/>
              <a:gd name="connsiteY11" fmla="*/ 13580 h 54321"/>
              <a:gd name="connsiteX12" fmla="*/ 113168 w 167489"/>
              <a:gd name="connsiteY12" fmla="*/ 18107 h 54321"/>
              <a:gd name="connsiteX13" fmla="*/ 122222 w 167489"/>
              <a:gd name="connsiteY13" fmla="*/ 27161 h 54321"/>
              <a:gd name="connsiteX14" fmla="*/ 126748 w 167489"/>
              <a:gd name="connsiteY14" fmla="*/ 40741 h 54321"/>
              <a:gd name="connsiteX15" fmla="*/ 135802 w 167489"/>
              <a:gd name="connsiteY15" fmla="*/ 31687 h 54321"/>
              <a:gd name="connsiteX16" fmla="*/ 144855 w 167489"/>
              <a:gd name="connsiteY16" fmla="*/ 4527 h 54321"/>
              <a:gd name="connsiteX17" fmla="*/ 153909 w 167489"/>
              <a:gd name="connsiteY17" fmla="*/ 13580 h 54321"/>
              <a:gd name="connsiteX18" fmla="*/ 162962 w 167489"/>
              <a:gd name="connsiteY18" fmla="*/ 40741 h 54321"/>
              <a:gd name="connsiteX19" fmla="*/ 167489 w 167489"/>
              <a:gd name="connsiteY19" fmla="*/ 49794 h 54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67489" h="54321">
                <a:moveTo>
                  <a:pt x="0" y="54321"/>
                </a:moveTo>
                <a:cubicBezTo>
                  <a:pt x="3018" y="46776"/>
                  <a:pt x="6276" y="39324"/>
                  <a:pt x="9053" y="31687"/>
                </a:cubicBezTo>
                <a:cubicBezTo>
                  <a:pt x="12314" y="22718"/>
                  <a:pt x="18107" y="4527"/>
                  <a:pt x="18107" y="4527"/>
                </a:cubicBezTo>
                <a:cubicBezTo>
                  <a:pt x="22634" y="6036"/>
                  <a:pt x="28313" y="5680"/>
                  <a:pt x="31687" y="9054"/>
                </a:cubicBezTo>
                <a:cubicBezTo>
                  <a:pt x="33853" y="11220"/>
                  <a:pt x="40700" y="40582"/>
                  <a:pt x="40740" y="40741"/>
                </a:cubicBezTo>
                <a:cubicBezTo>
                  <a:pt x="42249" y="33196"/>
                  <a:pt x="42236" y="25179"/>
                  <a:pt x="45267" y="18107"/>
                </a:cubicBezTo>
                <a:cubicBezTo>
                  <a:pt x="46948" y="14184"/>
                  <a:pt x="50181" y="8019"/>
                  <a:pt x="54321" y="9054"/>
                </a:cubicBezTo>
                <a:cubicBezTo>
                  <a:pt x="59599" y="10374"/>
                  <a:pt x="59834" y="18503"/>
                  <a:pt x="63374" y="22634"/>
                </a:cubicBezTo>
                <a:cubicBezTo>
                  <a:pt x="68929" y="29115"/>
                  <a:pt x="81481" y="40741"/>
                  <a:pt x="81481" y="40741"/>
                </a:cubicBezTo>
                <a:lnTo>
                  <a:pt x="90535" y="13580"/>
                </a:lnTo>
                <a:lnTo>
                  <a:pt x="95061" y="0"/>
                </a:lnTo>
                <a:cubicBezTo>
                  <a:pt x="96570" y="4527"/>
                  <a:pt x="96214" y="10206"/>
                  <a:pt x="99588" y="13580"/>
                </a:cubicBezTo>
                <a:cubicBezTo>
                  <a:pt x="102962" y="16954"/>
                  <a:pt x="109076" y="15652"/>
                  <a:pt x="113168" y="18107"/>
                </a:cubicBezTo>
                <a:cubicBezTo>
                  <a:pt x="116828" y="20303"/>
                  <a:pt x="119204" y="24143"/>
                  <a:pt x="122222" y="27161"/>
                </a:cubicBezTo>
                <a:cubicBezTo>
                  <a:pt x="123731" y="31688"/>
                  <a:pt x="122221" y="39232"/>
                  <a:pt x="126748" y="40741"/>
                </a:cubicBezTo>
                <a:cubicBezTo>
                  <a:pt x="130797" y="42091"/>
                  <a:pt x="133893" y="35505"/>
                  <a:pt x="135802" y="31687"/>
                </a:cubicBezTo>
                <a:cubicBezTo>
                  <a:pt x="140070" y="23151"/>
                  <a:pt x="144855" y="4527"/>
                  <a:pt x="144855" y="4527"/>
                </a:cubicBezTo>
                <a:cubicBezTo>
                  <a:pt x="147873" y="7545"/>
                  <a:pt x="152000" y="9763"/>
                  <a:pt x="153909" y="13580"/>
                </a:cubicBezTo>
                <a:cubicBezTo>
                  <a:pt x="158177" y="22116"/>
                  <a:pt x="158694" y="32205"/>
                  <a:pt x="162962" y="40741"/>
                </a:cubicBezTo>
                <a:lnTo>
                  <a:pt x="167489" y="49794"/>
                </a:ln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5702173" y="5350356"/>
            <a:ext cx="167489" cy="54321"/>
          </a:xfrm>
          <a:custGeom>
            <a:avLst/>
            <a:gdLst>
              <a:gd name="connsiteX0" fmla="*/ 0 w 167489"/>
              <a:gd name="connsiteY0" fmla="*/ 54321 h 54321"/>
              <a:gd name="connsiteX1" fmla="*/ 9053 w 167489"/>
              <a:gd name="connsiteY1" fmla="*/ 31687 h 54321"/>
              <a:gd name="connsiteX2" fmla="*/ 18107 w 167489"/>
              <a:gd name="connsiteY2" fmla="*/ 4527 h 54321"/>
              <a:gd name="connsiteX3" fmla="*/ 31687 w 167489"/>
              <a:gd name="connsiteY3" fmla="*/ 9054 h 54321"/>
              <a:gd name="connsiteX4" fmla="*/ 40740 w 167489"/>
              <a:gd name="connsiteY4" fmla="*/ 40741 h 54321"/>
              <a:gd name="connsiteX5" fmla="*/ 45267 w 167489"/>
              <a:gd name="connsiteY5" fmla="*/ 18107 h 54321"/>
              <a:gd name="connsiteX6" fmla="*/ 54321 w 167489"/>
              <a:gd name="connsiteY6" fmla="*/ 9054 h 54321"/>
              <a:gd name="connsiteX7" fmla="*/ 63374 w 167489"/>
              <a:gd name="connsiteY7" fmla="*/ 22634 h 54321"/>
              <a:gd name="connsiteX8" fmla="*/ 81481 w 167489"/>
              <a:gd name="connsiteY8" fmla="*/ 40741 h 54321"/>
              <a:gd name="connsiteX9" fmla="*/ 90535 w 167489"/>
              <a:gd name="connsiteY9" fmla="*/ 13580 h 54321"/>
              <a:gd name="connsiteX10" fmla="*/ 95061 w 167489"/>
              <a:gd name="connsiteY10" fmla="*/ 0 h 54321"/>
              <a:gd name="connsiteX11" fmla="*/ 99588 w 167489"/>
              <a:gd name="connsiteY11" fmla="*/ 13580 h 54321"/>
              <a:gd name="connsiteX12" fmla="*/ 113168 w 167489"/>
              <a:gd name="connsiteY12" fmla="*/ 18107 h 54321"/>
              <a:gd name="connsiteX13" fmla="*/ 122222 w 167489"/>
              <a:gd name="connsiteY13" fmla="*/ 27161 h 54321"/>
              <a:gd name="connsiteX14" fmla="*/ 126748 w 167489"/>
              <a:gd name="connsiteY14" fmla="*/ 40741 h 54321"/>
              <a:gd name="connsiteX15" fmla="*/ 135802 w 167489"/>
              <a:gd name="connsiteY15" fmla="*/ 31687 h 54321"/>
              <a:gd name="connsiteX16" fmla="*/ 144855 w 167489"/>
              <a:gd name="connsiteY16" fmla="*/ 4527 h 54321"/>
              <a:gd name="connsiteX17" fmla="*/ 153909 w 167489"/>
              <a:gd name="connsiteY17" fmla="*/ 13580 h 54321"/>
              <a:gd name="connsiteX18" fmla="*/ 162962 w 167489"/>
              <a:gd name="connsiteY18" fmla="*/ 40741 h 54321"/>
              <a:gd name="connsiteX19" fmla="*/ 167489 w 167489"/>
              <a:gd name="connsiteY19" fmla="*/ 49794 h 54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67489" h="54321">
                <a:moveTo>
                  <a:pt x="0" y="54321"/>
                </a:moveTo>
                <a:cubicBezTo>
                  <a:pt x="3018" y="46776"/>
                  <a:pt x="6276" y="39324"/>
                  <a:pt x="9053" y="31687"/>
                </a:cubicBezTo>
                <a:cubicBezTo>
                  <a:pt x="12314" y="22718"/>
                  <a:pt x="18107" y="4527"/>
                  <a:pt x="18107" y="4527"/>
                </a:cubicBezTo>
                <a:cubicBezTo>
                  <a:pt x="22634" y="6036"/>
                  <a:pt x="28313" y="5680"/>
                  <a:pt x="31687" y="9054"/>
                </a:cubicBezTo>
                <a:cubicBezTo>
                  <a:pt x="33853" y="11220"/>
                  <a:pt x="40700" y="40582"/>
                  <a:pt x="40740" y="40741"/>
                </a:cubicBezTo>
                <a:cubicBezTo>
                  <a:pt x="42249" y="33196"/>
                  <a:pt x="42236" y="25179"/>
                  <a:pt x="45267" y="18107"/>
                </a:cubicBezTo>
                <a:cubicBezTo>
                  <a:pt x="46948" y="14184"/>
                  <a:pt x="50181" y="8019"/>
                  <a:pt x="54321" y="9054"/>
                </a:cubicBezTo>
                <a:cubicBezTo>
                  <a:pt x="59599" y="10374"/>
                  <a:pt x="59834" y="18503"/>
                  <a:pt x="63374" y="22634"/>
                </a:cubicBezTo>
                <a:cubicBezTo>
                  <a:pt x="68929" y="29115"/>
                  <a:pt x="81481" y="40741"/>
                  <a:pt x="81481" y="40741"/>
                </a:cubicBezTo>
                <a:lnTo>
                  <a:pt x="90535" y="13580"/>
                </a:lnTo>
                <a:lnTo>
                  <a:pt x="95061" y="0"/>
                </a:lnTo>
                <a:cubicBezTo>
                  <a:pt x="96570" y="4527"/>
                  <a:pt x="96214" y="10206"/>
                  <a:pt x="99588" y="13580"/>
                </a:cubicBezTo>
                <a:cubicBezTo>
                  <a:pt x="102962" y="16954"/>
                  <a:pt x="109076" y="15652"/>
                  <a:pt x="113168" y="18107"/>
                </a:cubicBezTo>
                <a:cubicBezTo>
                  <a:pt x="116828" y="20303"/>
                  <a:pt x="119204" y="24143"/>
                  <a:pt x="122222" y="27161"/>
                </a:cubicBezTo>
                <a:cubicBezTo>
                  <a:pt x="123731" y="31688"/>
                  <a:pt x="122221" y="39232"/>
                  <a:pt x="126748" y="40741"/>
                </a:cubicBezTo>
                <a:cubicBezTo>
                  <a:pt x="130797" y="42091"/>
                  <a:pt x="133893" y="35505"/>
                  <a:pt x="135802" y="31687"/>
                </a:cubicBezTo>
                <a:cubicBezTo>
                  <a:pt x="140070" y="23151"/>
                  <a:pt x="144855" y="4527"/>
                  <a:pt x="144855" y="4527"/>
                </a:cubicBezTo>
                <a:cubicBezTo>
                  <a:pt x="147873" y="7545"/>
                  <a:pt x="152000" y="9763"/>
                  <a:pt x="153909" y="13580"/>
                </a:cubicBezTo>
                <a:cubicBezTo>
                  <a:pt x="158177" y="22116"/>
                  <a:pt x="158694" y="32205"/>
                  <a:pt x="162962" y="40741"/>
                </a:cubicBezTo>
                <a:lnTo>
                  <a:pt x="167489" y="49794"/>
                </a:ln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7069247" y="5427672"/>
            <a:ext cx="167489" cy="54321"/>
          </a:xfrm>
          <a:custGeom>
            <a:avLst/>
            <a:gdLst>
              <a:gd name="connsiteX0" fmla="*/ 0 w 167489"/>
              <a:gd name="connsiteY0" fmla="*/ 54321 h 54321"/>
              <a:gd name="connsiteX1" fmla="*/ 9053 w 167489"/>
              <a:gd name="connsiteY1" fmla="*/ 31687 h 54321"/>
              <a:gd name="connsiteX2" fmla="*/ 18107 w 167489"/>
              <a:gd name="connsiteY2" fmla="*/ 4527 h 54321"/>
              <a:gd name="connsiteX3" fmla="*/ 31687 w 167489"/>
              <a:gd name="connsiteY3" fmla="*/ 9054 h 54321"/>
              <a:gd name="connsiteX4" fmla="*/ 40740 w 167489"/>
              <a:gd name="connsiteY4" fmla="*/ 40741 h 54321"/>
              <a:gd name="connsiteX5" fmla="*/ 45267 w 167489"/>
              <a:gd name="connsiteY5" fmla="*/ 18107 h 54321"/>
              <a:gd name="connsiteX6" fmla="*/ 54321 w 167489"/>
              <a:gd name="connsiteY6" fmla="*/ 9054 h 54321"/>
              <a:gd name="connsiteX7" fmla="*/ 63374 w 167489"/>
              <a:gd name="connsiteY7" fmla="*/ 22634 h 54321"/>
              <a:gd name="connsiteX8" fmla="*/ 81481 w 167489"/>
              <a:gd name="connsiteY8" fmla="*/ 40741 h 54321"/>
              <a:gd name="connsiteX9" fmla="*/ 90535 w 167489"/>
              <a:gd name="connsiteY9" fmla="*/ 13580 h 54321"/>
              <a:gd name="connsiteX10" fmla="*/ 95061 w 167489"/>
              <a:gd name="connsiteY10" fmla="*/ 0 h 54321"/>
              <a:gd name="connsiteX11" fmla="*/ 99588 w 167489"/>
              <a:gd name="connsiteY11" fmla="*/ 13580 h 54321"/>
              <a:gd name="connsiteX12" fmla="*/ 113168 w 167489"/>
              <a:gd name="connsiteY12" fmla="*/ 18107 h 54321"/>
              <a:gd name="connsiteX13" fmla="*/ 122222 w 167489"/>
              <a:gd name="connsiteY13" fmla="*/ 27161 h 54321"/>
              <a:gd name="connsiteX14" fmla="*/ 126748 w 167489"/>
              <a:gd name="connsiteY14" fmla="*/ 40741 h 54321"/>
              <a:gd name="connsiteX15" fmla="*/ 135802 w 167489"/>
              <a:gd name="connsiteY15" fmla="*/ 31687 h 54321"/>
              <a:gd name="connsiteX16" fmla="*/ 144855 w 167489"/>
              <a:gd name="connsiteY16" fmla="*/ 4527 h 54321"/>
              <a:gd name="connsiteX17" fmla="*/ 153909 w 167489"/>
              <a:gd name="connsiteY17" fmla="*/ 13580 h 54321"/>
              <a:gd name="connsiteX18" fmla="*/ 162962 w 167489"/>
              <a:gd name="connsiteY18" fmla="*/ 40741 h 54321"/>
              <a:gd name="connsiteX19" fmla="*/ 167489 w 167489"/>
              <a:gd name="connsiteY19" fmla="*/ 49794 h 54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67489" h="54321">
                <a:moveTo>
                  <a:pt x="0" y="54321"/>
                </a:moveTo>
                <a:cubicBezTo>
                  <a:pt x="3018" y="46776"/>
                  <a:pt x="6276" y="39324"/>
                  <a:pt x="9053" y="31687"/>
                </a:cubicBezTo>
                <a:cubicBezTo>
                  <a:pt x="12314" y="22718"/>
                  <a:pt x="18107" y="4527"/>
                  <a:pt x="18107" y="4527"/>
                </a:cubicBezTo>
                <a:cubicBezTo>
                  <a:pt x="22634" y="6036"/>
                  <a:pt x="28313" y="5680"/>
                  <a:pt x="31687" y="9054"/>
                </a:cubicBezTo>
                <a:cubicBezTo>
                  <a:pt x="33853" y="11220"/>
                  <a:pt x="40700" y="40582"/>
                  <a:pt x="40740" y="40741"/>
                </a:cubicBezTo>
                <a:cubicBezTo>
                  <a:pt x="42249" y="33196"/>
                  <a:pt x="42236" y="25179"/>
                  <a:pt x="45267" y="18107"/>
                </a:cubicBezTo>
                <a:cubicBezTo>
                  <a:pt x="46948" y="14184"/>
                  <a:pt x="50181" y="8019"/>
                  <a:pt x="54321" y="9054"/>
                </a:cubicBezTo>
                <a:cubicBezTo>
                  <a:pt x="59599" y="10374"/>
                  <a:pt x="59834" y="18503"/>
                  <a:pt x="63374" y="22634"/>
                </a:cubicBezTo>
                <a:cubicBezTo>
                  <a:pt x="68929" y="29115"/>
                  <a:pt x="81481" y="40741"/>
                  <a:pt x="81481" y="40741"/>
                </a:cubicBezTo>
                <a:lnTo>
                  <a:pt x="90535" y="13580"/>
                </a:lnTo>
                <a:lnTo>
                  <a:pt x="95061" y="0"/>
                </a:lnTo>
                <a:cubicBezTo>
                  <a:pt x="96570" y="4527"/>
                  <a:pt x="96214" y="10206"/>
                  <a:pt x="99588" y="13580"/>
                </a:cubicBezTo>
                <a:cubicBezTo>
                  <a:pt x="102962" y="16954"/>
                  <a:pt x="109076" y="15652"/>
                  <a:pt x="113168" y="18107"/>
                </a:cubicBezTo>
                <a:cubicBezTo>
                  <a:pt x="116828" y="20303"/>
                  <a:pt x="119204" y="24143"/>
                  <a:pt x="122222" y="27161"/>
                </a:cubicBezTo>
                <a:cubicBezTo>
                  <a:pt x="123731" y="31688"/>
                  <a:pt x="122221" y="39232"/>
                  <a:pt x="126748" y="40741"/>
                </a:cubicBezTo>
                <a:cubicBezTo>
                  <a:pt x="130797" y="42091"/>
                  <a:pt x="133893" y="35505"/>
                  <a:pt x="135802" y="31687"/>
                </a:cubicBezTo>
                <a:cubicBezTo>
                  <a:pt x="140070" y="23151"/>
                  <a:pt x="144855" y="4527"/>
                  <a:pt x="144855" y="4527"/>
                </a:cubicBezTo>
                <a:cubicBezTo>
                  <a:pt x="147873" y="7545"/>
                  <a:pt x="152000" y="9763"/>
                  <a:pt x="153909" y="13580"/>
                </a:cubicBezTo>
                <a:cubicBezTo>
                  <a:pt x="158177" y="22116"/>
                  <a:pt x="158694" y="32205"/>
                  <a:pt x="162962" y="40741"/>
                </a:cubicBezTo>
                <a:lnTo>
                  <a:pt x="167489" y="49794"/>
                </a:ln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7069247" y="5305008"/>
            <a:ext cx="181069" cy="45348"/>
          </a:xfrm>
          <a:custGeom>
            <a:avLst/>
            <a:gdLst>
              <a:gd name="connsiteX0" fmla="*/ 0 w 181069"/>
              <a:gd name="connsiteY0" fmla="*/ 45348 h 45348"/>
              <a:gd name="connsiteX1" fmla="*/ 4527 w 181069"/>
              <a:gd name="connsiteY1" fmla="*/ 18188 h 45348"/>
              <a:gd name="connsiteX2" fmla="*/ 9053 w 181069"/>
              <a:gd name="connsiteY2" fmla="*/ 81 h 45348"/>
              <a:gd name="connsiteX3" fmla="*/ 22634 w 181069"/>
              <a:gd name="connsiteY3" fmla="*/ 27241 h 45348"/>
              <a:gd name="connsiteX4" fmla="*/ 36214 w 181069"/>
              <a:gd name="connsiteY4" fmla="*/ 18188 h 45348"/>
              <a:gd name="connsiteX5" fmla="*/ 40741 w 181069"/>
              <a:gd name="connsiteY5" fmla="*/ 4607 h 45348"/>
              <a:gd name="connsiteX6" fmla="*/ 49794 w 181069"/>
              <a:gd name="connsiteY6" fmla="*/ 13661 h 45348"/>
              <a:gd name="connsiteX7" fmla="*/ 63374 w 181069"/>
              <a:gd name="connsiteY7" fmla="*/ 40821 h 45348"/>
              <a:gd name="connsiteX8" fmla="*/ 72428 w 181069"/>
              <a:gd name="connsiteY8" fmla="*/ 31768 h 45348"/>
              <a:gd name="connsiteX9" fmla="*/ 81481 w 181069"/>
              <a:gd name="connsiteY9" fmla="*/ 4607 h 45348"/>
              <a:gd name="connsiteX10" fmla="*/ 90535 w 181069"/>
              <a:gd name="connsiteY10" fmla="*/ 13661 h 45348"/>
              <a:gd name="connsiteX11" fmla="*/ 104115 w 181069"/>
              <a:gd name="connsiteY11" fmla="*/ 18188 h 45348"/>
              <a:gd name="connsiteX12" fmla="*/ 108642 w 181069"/>
              <a:gd name="connsiteY12" fmla="*/ 31768 h 45348"/>
              <a:gd name="connsiteX13" fmla="*/ 117695 w 181069"/>
              <a:gd name="connsiteY13" fmla="*/ 45348 h 45348"/>
              <a:gd name="connsiteX14" fmla="*/ 126748 w 181069"/>
              <a:gd name="connsiteY14" fmla="*/ 18188 h 45348"/>
              <a:gd name="connsiteX15" fmla="*/ 131275 w 181069"/>
              <a:gd name="connsiteY15" fmla="*/ 4607 h 45348"/>
              <a:gd name="connsiteX16" fmla="*/ 144855 w 181069"/>
              <a:gd name="connsiteY16" fmla="*/ 9134 h 45348"/>
              <a:gd name="connsiteX17" fmla="*/ 153909 w 181069"/>
              <a:gd name="connsiteY17" fmla="*/ 22714 h 45348"/>
              <a:gd name="connsiteX18" fmla="*/ 176543 w 181069"/>
              <a:gd name="connsiteY18" fmla="*/ 36294 h 45348"/>
              <a:gd name="connsiteX19" fmla="*/ 181069 w 181069"/>
              <a:gd name="connsiteY19" fmla="*/ 36294 h 45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1069" h="45348">
                <a:moveTo>
                  <a:pt x="0" y="45348"/>
                </a:moveTo>
                <a:cubicBezTo>
                  <a:pt x="1509" y="36295"/>
                  <a:pt x="2727" y="27188"/>
                  <a:pt x="4527" y="18188"/>
                </a:cubicBezTo>
                <a:cubicBezTo>
                  <a:pt x="5747" y="12087"/>
                  <a:pt x="3151" y="2048"/>
                  <a:pt x="9053" y="81"/>
                </a:cubicBezTo>
                <a:cubicBezTo>
                  <a:pt x="14318" y="-1674"/>
                  <a:pt x="22031" y="25431"/>
                  <a:pt x="22634" y="27241"/>
                </a:cubicBezTo>
                <a:cubicBezTo>
                  <a:pt x="27161" y="24223"/>
                  <a:pt x="32815" y="22436"/>
                  <a:pt x="36214" y="18188"/>
                </a:cubicBezTo>
                <a:cubicBezTo>
                  <a:pt x="39195" y="14462"/>
                  <a:pt x="36214" y="6116"/>
                  <a:pt x="40741" y="4607"/>
                </a:cubicBezTo>
                <a:cubicBezTo>
                  <a:pt x="44790" y="3257"/>
                  <a:pt x="47128" y="10328"/>
                  <a:pt x="49794" y="13661"/>
                </a:cubicBezTo>
                <a:cubicBezTo>
                  <a:pt x="59822" y="26197"/>
                  <a:pt x="58593" y="26478"/>
                  <a:pt x="63374" y="40821"/>
                </a:cubicBezTo>
                <a:cubicBezTo>
                  <a:pt x="66392" y="37803"/>
                  <a:pt x="70519" y="35585"/>
                  <a:pt x="72428" y="31768"/>
                </a:cubicBezTo>
                <a:cubicBezTo>
                  <a:pt x="76696" y="23232"/>
                  <a:pt x="81481" y="4607"/>
                  <a:pt x="81481" y="4607"/>
                </a:cubicBezTo>
                <a:cubicBezTo>
                  <a:pt x="84499" y="7625"/>
                  <a:pt x="86875" y="11465"/>
                  <a:pt x="90535" y="13661"/>
                </a:cubicBezTo>
                <a:cubicBezTo>
                  <a:pt x="94627" y="16116"/>
                  <a:pt x="100741" y="14814"/>
                  <a:pt x="104115" y="18188"/>
                </a:cubicBezTo>
                <a:cubicBezTo>
                  <a:pt x="107489" y="21562"/>
                  <a:pt x="106508" y="27500"/>
                  <a:pt x="108642" y="31768"/>
                </a:cubicBezTo>
                <a:cubicBezTo>
                  <a:pt x="111075" y="36634"/>
                  <a:pt x="114677" y="40821"/>
                  <a:pt x="117695" y="45348"/>
                </a:cubicBezTo>
                <a:lnTo>
                  <a:pt x="126748" y="18188"/>
                </a:lnTo>
                <a:lnTo>
                  <a:pt x="131275" y="4607"/>
                </a:lnTo>
                <a:cubicBezTo>
                  <a:pt x="135802" y="6116"/>
                  <a:pt x="141129" y="6153"/>
                  <a:pt x="144855" y="9134"/>
                </a:cubicBezTo>
                <a:cubicBezTo>
                  <a:pt x="149103" y="12533"/>
                  <a:pt x="150510" y="18466"/>
                  <a:pt x="153909" y="22714"/>
                </a:cubicBezTo>
                <a:cubicBezTo>
                  <a:pt x="161917" y="32724"/>
                  <a:pt x="163854" y="33122"/>
                  <a:pt x="176543" y="36294"/>
                </a:cubicBezTo>
                <a:cubicBezTo>
                  <a:pt x="178007" y="36660"/>
                  <a:pt x="179560" y="36294"/>
                  <a:pt x="181069" y="36294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>
            <a:off x="1631298" y="5497739"/>
            <a:ext cx="76954" cy="203703"/>
          </a:xfrm>
          <a:custGeom>
            <a:avLst/>
            <a:gdLst>
              <a:gd name="connsiteX0" fmla="*/ 72427 w 76954"/>
              <a:gd name="connsiteY0" fmla="*/ 0 h 203703"/>
              <a:gd name="connsiteX1" fmla="*/ 76954 w 76954"/>
              <a:gd name="connsiteY1" fmla="*/ 199176 h 203703"/>
              <a:gd name="connsiteX2" fmla="*/ 0 w 76954"/>
              <a:gd name="connsiteY2" fmla="*/ 203703 h 203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954" h="203703">
                <a:moveTo>
                  <a:pt x="72427" y="0"/>
                </a:moveTo>
                <a:lnTo>
                  <a:pt x="76954" y="199176"/>
                </a:lnTo>
                <a:lnTo>
                  <a:pt x="0" y="203703"/>
                </a:ln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521443" y="5476591"/>
            <a:ext cx="76954" cy="203703"/>
          </a:xfrm>
          <a:custGeom>
            <a:avLst/>
            <a:gdLst>
              <a:gd name="connsiteX0" fmla="*/ 72427 w 76954"/>
              <a:gd name="connsiteY0" fmla="*/ 0 h 203703"/>
              <a:gd name="connsiteX1" fmla="*/ 76954 w 76954"/>
              <a:gd name="connsiteY1" fmla="*/ 199176 h 203703"/>
              <a:gd name="connsiteX2" fmla="*/ 0 w 76954"/>
              <a:gd name="connsiteY2" fmla="*/ 203703 h 203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954" h="203703">
                <a:moveTo>
                  <a:pt x="72427" y="0"/>
                </a:moveTo>
                <a:lnTo>
                  <a:pt x="76954" y="199176"/>
                </a:lnTo>
                <a:lnTo>
                  <a:pt x="0" y="203703"/>
                </a:ln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5474430" y="5476590"/>
            <a:ext cx="76954" cy="203703"/>
          </a:xfrm>
          <a:custGeom>
            <a:avLst/>
            <a:gdLst>
              <a:gd name="connsiteX0" fmla="*/ 72427 w 76954"/>
              <a:gd name="connsiteY0" fmla="*/ 0 h 203703"/>
              <a:gd name="connsiteX1" fmla="*/ 76954 w 76954"/>
              <a:gd name="connsiteY1" fmla="*/ 199176 h 203703"/>
              <a:gd name="connsiteX2" fmla="*/ 0 w 76954"/>
              <a:gd name="connsiteY2" fmla="*/ 203703 h 203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954" h="203703">
                <a:moveTo>
                  <a:pt x="72427" y="0"/>
                </a:moveTo>
                <a:lnTo>
                  <a:pt x="76954" y="199176"/>
                </a:lnTo>
                <a:lnTo>
                  <a:pt x="0" y="203703"/>
                </a:ln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олилиния 31"/>
          <p:cNvSpPr/>
          <p:nvPr/>
        </p:nvSpPr>
        <p:spPr>
          <a:xfrm>
            <a:off x="7357563" y="5612414"/>
            <a:ext cx="76954" cy="203703"/>
          </a:xfrm>
          <a:custGeom>
            <a:avLst/>
            <a:gdLst>
              <a:gd name="connsiteX0" fmla="*/ 72427 w 76954"/>
              <a:gd name="connsiteY0" fmla="*/ 0 h 203703"/>
              <a:gd name="connsiteX1" fmla="*/ 76954 w 76954"/>
              <a:gd name="connsiteY1" fmla="*/ 199176 h 203703"/>
              <a:gd name="connsiteX2" fmla="*/ 0 w 76954"/>
              <a:gd name="connsiteY2" fmla="*/ 203703 h 203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954" h="203703">
                <a:moveTo>
                  <a:pt x="72427" y="0"/>
                </a:moveTo>
                <a:lnTo>
                  <a:pt x="76954" y="199176"/>
                </a:lnTo>
                <a:lnTo>
                  <a:pt x="0" y="203703"/>
                </a:lnTo>
              </a:path>
            </a:pathLst>
          </a:custGeom>
          <a:noFill/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Месяц 32"/>
          <p:cNvSpPr/>
          <p:nvPr/>
        </p:nvSpPr>
        <p:spPr>
          <a:xfrm rot="16200000">
            <a:off x="1567086" y="5742079"/>
            <a:ext cx="205378" cy="416459"/>
          </a:xfrm>
          <a:prstGeom prst="moon">
            <a:avLst/>
          </a:prstGeom>
          <a:gradFill>
            <a:gsLst>
              <a:gs pos="0">
                <a:schemeClr val="accent1">
                  <a:shade val="40000"/>
                  <a:alpha val="100000"/>
                  <a:satMod val="150000"/>
                  <a:lumMod val="100000"/>
                </a:schemeClr>
              </a:gs>
              <a:gs pos="100000">
                <a:schemeClr val="accent1">
                  <a:tint val="70000"/>
                  <a:shade val="100000"/>
                  <a:alpha val="100000"/>
                  <a:satMod val="200000"/>
                  <a:lumMod val="100000"/>
                </a:schemeClr>
              </a:gs>
            </a:gsLst>
            <a:lin ang="5400000" scaled="1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Месяц 33"/>
          <p:cNvSpPr/>
          <p:nvPr/>
        </p:nvSpPr>
        <p:spPr>
          <a:xfrm rot="10800000">
            <a:off x="7668718" y="5422863"/>
            <a:ext cx="205378" cy="416459"/>
          </a:xfrm>
          <a:prstGeom prst="moon">
            <a:avLst/>
          </a:prstGeom>
          <a:gradFill>
            <a:gsLst>
              <a:gs pos="0">
                <a:schemeClr val="accent1">
                  <a:shade val="40000"/>
                  <a:alpha val="100000"/>
                  <a:satMod val="150000"/>
                  <a:lumMod val="100000"/>
                </a:schemeClr>
              </a:gs>
              <a:gs pos="100000">
                <a:schemeClr val="accent1">
                  <a:tint val="70000"/>
                  <a:shade val="100000"/>
                  <a:alpha val="100000"/>
                  <a:satMod val="200000"/>
                  <a:lumMod val="100000"/>
                </a:schemeClr>
              </a:gs>
            </a:gsLst>
            <a:lin ang="5400000" scaled="1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олилиния 36"/>
          <p:cNvSpPr/>
          <p:nvPr/>
        </p:nvSpPr>
        <p:spPr>
          <a:xfrm>
            <a:off x="3290935" y="5300804"/>
            <a:ext cx="135802" cy="36214"/>
          </a:xfrm>
          <a:custGeom>
            <a:avLst/>
            <a:gdLst>
              <a:gd name="connsiteX0" fmla="*/ 0 w 135802"/>
              <a:gd name="connsiteY0" fmla="*/ 4527 h 36214"/>
              <a:gd name="connsiteX1" fmla="*/ 135802 w 135802"/>
              <a:gd name="connsiteY1" fmla="*/ 0 h 36214"/>
              <a:gd name="connsiteX2" fmla="*/ 122221 w 135802"/>
              <a:gd name="connsiteY2" fmla="*/ 36214 h 36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802" h="36214">
                <a:moveTo>
                  <a:pt x="0" y="4527"/>
                </a:moveTo>
                <a:lnTo>
                  <a:pt x="135802" y="0"/>
                </a:lnTo>
                <a:lnTo>
                  <a:pt x="122221" y="36214"/>
                </a:ln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олилиния 37"/>
          <p:cNvSpPr/>
          <p:nvPr/>
        </p:nvSpPr>
        <p:spPr>
          <a:xfrm>
            <a:off x="3669672" y="5300804"/>
            <a:ext cx="135802" cy="36214"/>
          </a:xfrm>
          <a:custGeom>
            <a:avLst/>
            <a:gdLst>
              <a:gd name="connsiteX0" fmla="*/ 0 w 135802"/>
              <a:gd name="connsiteY0" fmla="*/ 4527 h 36214"/>
              <a:gd name="connsiteX1" fmla="*/ 135802 w 135802"/>
              <a:gd name="connsiteY1" fmla="*/ 0 h 36214"/>
              <a:gd name="connsiteX2" fmla="*/ 122221 w 135802"/>
              <a:gd name="connsiteY2" fmla="*/ 36214 h 36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802" h="36214">
                <a:moveTo>
                  <a:pt x="0" y="4527"/>
                </a:moveTo>
                <a:lnTo>
                  <a:pt x="135802" y="0"/>
                </a:lnTo>
                <a:lnTo>
                  <a:pt x="122221" y="36214"/>
                </a:ln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>
            <a:off x="3426737" y="5900249"/>
            <a:ext cx="327048" cy="50059"/>
          </a:xfrm>
          <a:custGeom>
            <a:avLst/>
            <a:gdLst>
              <a:gd name="connsiteX0" fmla="*/ 0 w 327048"/>
              <a:gd name="connsiteY0" fmla="*/ 50059 h 50059"/>
              <a:gd name="connsiteX1" fmla="*/ 3337 w 327048"/>
              <a:gd name="connsiteY1" fmla="*/ 26698 h 50059"/>
              <a:gd name="connsiteX2" fmla="*/ 16686 w 327048"/>
              <a:gd name="connsiteY2" fmla="*/ 10012 h 50059"/>
              <a:gd name="connsiteX3" fmla="*/ 26698 w 327048"/>
              <a:gd name="connsiteY3" fmla="*/ 13349 h 50059"/>
              <a:gd name="connsiteX4" fmla="*/ 40047 w 327048"/>
              <a:gd name="connsiteY4" fmla="*/ 33373 h 50059"/>
              <a:gd name="connsiteX5" fmla="*/ 50058 w 327048"/>
              <a:gd name="connsiteY5" fmla="*/ 36710 h 50059"/>
              <a:gd name="connsiteX6" fmla="*/ 66744 w 327048"/>
              <a:gd name="connsiteY6" fmla="*/ 23361 h 50059"/>
              <a:gd name="connsiteX7" fmla="*/ 80093 w 327048"/>
              <a:gd name="connsiteY7" fmla="*/ 10012 h 50059"/>
              <a:gd name="connsiteX8" fmla="*/ 93442 w 327048"/>
              <a:gd name="connsiteY8" fmla="*/ 26698 h 50059"/>
              <a:gd name="connsiteX9" fmla="*/ 103454 w 327048"/>
              <a:gd name="connsiteY9" fmla="*/ 30035 h 50059"/>
              <a:gd name="connsiteX10" fmla="*/ 120140 w 327048"/>
              <a:gd name="connsiteY10" fmla="*/ 40047 h 50059"/>
              <a:gd name="connsiteX11" fmla="*/ 130152 w 327048"/>
              <a:gd name="connsiteY11" fmla="*/ 36710 h 50059"/>
              <a:gd name="connsiteX12" fmla="*/ 180210 w 327048"/>
              <a:gd name="connsiteY12" fmla="*/ 20024 h 50059"/>
              <a:gd name="connsiteX13" fmla="*/ 190222 w 327048"/>
              <a:gd name="connsiteY13" fmla="*/ 26698 h 50059"/>
              <a:gd name="connsiteX14" fmla="*/ 203571 w 327048"/>
              <a:gd name="connsiteY14" fmla="*/ 33373 h 50059"/>
              <a:gd name="connsiteX15" fmla="*/ 213582 w 327048"/>
              <a:gd name="connsiteY15" fmla="*/ 3338 h 50059"/>
              <a:gd name="connsiteX16" fmla="*/ 223594 w 327048"/>
              <a:gd name="connsiteY16" fmla="*/ 0 h 50059"/>
              <a:gd name="connsiteX17" fmla="*/ 233606 w 327048"/>
              <a:gd name="connsiteY17" fmla="*/ 3338 h 50059"/>
              <a:gd name="connsiteX18" fmla="*/ 243617 w 327048"/>
              <a:gd name="connsiteY18" fmla="*/ 20024 h 50059"/>
              <a:gd name="connsiteX19" fmla="*/ 253629 w 327048"/>
              <a:gd name="connsiteY19" fmla="*/ 23361 h 50059"/>
              <a:gd name="connsiteX20" fmla="*/ 266978 w 327048"/>
              <a:gd name="connsiteY20" fmla="*/ 40047 h 50059"/>
              <a:gd name="connsiteX21" fmla="*/ 276990 w 327048"/>
              <a:gd name="connsiteY21" fmla="*/ 33373 h 50059"/>
              <a:gd name="connsiteX22" fmla="*/ 290338 w 327048"/>
              <a:gd name="connsiteY22" fmla="*/ 16687 h 50059"/>
              <a:gd name="connsiteX23" fmla="*/ 300350 w 327048"/>
              <a:gd name="connsiteY23" fmla="*/ 20024 h 50059"/>
              <a:gd name="connsiteX24" fmla="*/ 313699 w 327048"/>
              <a:gd name="connsiteY24" fmla="*/ 33373 h 50059"/>
              <a:gd name="connsiteX25" fmla="*/ 320374 w 327048"/>
              <a:gd name="connsiteY25" fmla="*/ 40047 h 50059"/>
              <a:gd name="connsiteX26" fmla="*/ 327048 w 327048"/>
              <a:gd name="connsiteY26" fmla="*/ 40047 h 50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27048" h="50059">
                <a:moveTo>
                  <a:pt x="0" y="50059"/>
                </a:moveTo>
                <a:cubicBezTo>
                  <a:pt x="1112" y="42272"/>
                  <a:pt x="1077" y="34232"/>
                  <a:pt x="3337" y="26698"/>
                </a:cubicBezTo>
                <a:cubicBezTo>
                  <a:pt x="5141" y="20684"/>
                  <a:pt x="12365" y="14333"/>
                  <a:pt x="16686" y="10012"/>
                </a:cubicBezTo>
                <a:cubicBezTo>
                  <a:pt x="20023" y="11124"/>
                  <a:pt x="24211" y="10862"/>
                  <a:pt x="26698" y="13349"/>
                </a:cubicBezTo>
                <a:cubicBezTo>
                  <a:pt x="38872" y="25523"/>
                  <a:pt x="27266" y="25704"/>
                  <a:pt x="40047" y="33373"/>
                </a:cubicBezTo>
                <a:cubicBezTo>
                  <a:pt x="43063" y="35183"/>
                  <a:pt x="46721" y="35598"/>
                  <a:pt x="50058" y="36710"/>
                </a:cubicBezTo>
                <a:cubicBezTo>
                  <a:pt x="72781" y="13987"/>
                  <a:pt x="37275" y="48621"/>
                  <a:pt x="66744" y="23361"/>
                </a:cubicBezTo>
                <a:cubicBezTo>
                  <a:pt x="71522" y="19266"/>
                  <a:pt x="80093" y="10012"/>
                  <a:pt x="80093" y="10012"/>
                </a:cubicBezTo>
                <a:cubicBezTo>
                  <a:pt x="104098" y="18013"/>
                  <a:pt x="76680" y="5746"/>
                  <a:pt x="93442" y="26698"/>
                </a:cubicBezTo>
                <a:cubicBezTo>
                  <a:pt x="95640" y="29445"/>
                  <a:pt x="100117" y="28923"/>
                  <a:pt x="103454" y="30035"/>
                </a:cubicBezTo>
                <a:cubicBezTo>
                  <a:pt x="108741" y="35323"/>
                  <a:pt x="111474" y="40047"/>
                  <a:pt x="120140" y="40047"/>
                </a:cubicBezTo>
                <a:cubicBezTo>
                  <a:pt x="123658" y="40047"/>
                  <a:pt x="126815" y="37822"/>
                  <a:pt x="130152" y="36710"/>
                </a:cubicBezTo>
                <a:cubicBezTo>
                  <a:pt x="141412" y="2927"/>
                  <a:pt x="129811" y="16147"/>
                  <a:pt x="180210" y="20024"/>
                </a:cubicBezTo>
                <a:cubicBezTo>
                  <a:pt x="183547" y="22249"/>
                  <a:pt x="187716" y="23566"/>
                  <a:pt x="190222" y="26698"/>
                </a:cubicBezTo>
                <a:cubicBezTo>
                  <a:pt x="199590" y="38408"/>
                  <a:pt x="185303" y="39462"/>
                  <a:pt x="203571" y="33373"/>
                </a:cubicBezTo>
                <a:cubicBezTo>
                  <a:pt x="223372" y="13569"/>
                  <a:pt x="190886" y="48729"/>
                  <a:pt x="213582" y="3338"/>
                </a:cubicBezTo>
                <a:cubicBezTo>
                  <a:pt x="215155" y="191"/>
                  <a:pt x="220257" y="1113"/>
                  <a:pt x="223594" y="0"/>
                </a:cubicBezTo>
                <a:cubicBezTo>
                  <a:pt x="226931" y="1113"/>
                  <a:pt x="231118" y="850"/>
                  <a:pt x="233606" y="3338"/>
                </a:cubicBezTo>
                <a:cubicBezTo>
                  <a:pt x="249354" y="19086"/>
                  <a:pt x="224245" y="8400"/>
                  <a:pt x="243617" y="20024"/>
                </a:cubicBezTo>
                <a:cubicBezTo>
                  <a:pt x="246633" y="21834"/>
                  <a:pt x="250292" y="22249"/>
                  <a:pt x="253629" y="23361"/>
                </a:cubicBezTo>
                <a:cubicBezTo>
                  <a:pt x="253967" y="23868"/>
                  <a:pt x="263806" y="40047"/>
                  <a:pt x="266978" y="40047"/>
                </a:cubicBezTo>
                <a:cubicBezTo>
                  <a:pt x="270989" y="40047"/>
                  <a:pt x="273653" y="35598"/>
                  <a:pt x="276990" y="33373"/>
                </a:cubicBezTo>
                <a:cubicBezTo>
                  <a:pt x="279593" y="25564"/>
                  <a:pt x="279683" y="18463"/>
                  <a:pt x="290338" y="16687"/>
                </a:cubicBezTo>
                <a:cubicBezTo>
                  <a:pt x="293808" y="16109"/>
                  <a:pt x="297013" y="18912"/>
                  <a:pt x="300350" y="20024"/>
                </a:cubicBezTo>
                <a:lnTo>
                  <a:pt x="313699" y="33373"/>
                </a:lnTo>
                <a:cubicBezTo>
                  <a:pt x="315924" y="35598"/>
                  <a:pt x="317228" y="40047"/>
                  <a:pt x="320374" y="40047"/>
                </a:cubicBezTo>
                <a:lnTo>
                  <a:pt x="327048" y="40047"/>
                </a:ln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5375125" y="5900248"/>
            <a:ext cx="327048" cy="50059"/>
          </a:xfrm>
          <a:custGeom>
            <a:avLst/>
            <a:gdLst>
              <a:gd name="connsiteX0" fmla="*/ 0 w 327048"/>
              <a:gd name="connsiteY0" fmla="*/ 50059 h 50059"/>
              <a:gd name="connsiteX1" fmla="*/ 3337 w 327048"/>
              <a:gd name="connsiteY1" fmla="*/ 26698 h 50059"/>
              <a:gd name="connsiteX2" fmla="*/ 16686 w 327048"/>
              <a:gd name="connsiteY2" fmla="*/ 10012 h 50059"/>
              <a:gd name="connsiteX3" fmla="*/ 26698 w 327048"/>
              <a:gd name="connsiteY3" fmla="*/ 13349 h 50059"/>
              <a:gd name="connsiteX4" fmla="*/ 40047 w 327048"/>
              <a:gd name="connsiteY4" fmla="*/ 33373 h 50059"/>
              <a:gd name="connsiteX5" fmla="*/ 50058 w 327048"/>
              <a:gd name="connsiteY5" fmla="*/ 36710 h 50059"/>
              <a:gd name="connsiteX6" fmla="*/ 66744 w 327048"/>
              <a:gd name="connsiteY6" fmla="*/ 23361 h 50059"/>
              <a:gd name="connsiteX7" fmla="*/ 80093 w 327048"/>
              <a:gd name="connsiteY7" fmla="*/ 10012 h 50059"/>
              <a:gd name="connsiteX8" fmla="*/ 93442 w 327048"/>
              <a:gd name="connsiteY8" fmla="*/ 26698 h 50059"/>
              <a:gd name="connsiteX9" fmla="*/ 103454 w 327048"/>
              <a:gd name="connsiteY9" fmla="*/ 30035 h 50059"/>
              <a:gd name="connsiteX10" fmla="*/ 120140 w 327048"/>
              <a:gd name="connsiteY10" fmla="*/ 40047 h 50059"/>
              <a:gd name="connsiteX11" fmla="*/ 130152 w 327048"/>
              <a:gd name="connsiteY11" fmla="*/ 36710 h 50059"/>
              <a:gd name="connsiteX12" fmla="*/ 180210 w 327048"/>
              <a:gd name="connsiteY12" fmla="*/ 20024 h 50059"/>
              <a:gd name="connsiteX13" fmla="*/ 190222 w 327048"/>
              <a:gd name="connsiteY13" fmla="*/ 26698 h 50059"/>
              <a:gd name="connsiteX14" fmla="*/ 203571 w 327048"/>
              <a:gd name="connsiteY14" fmla="*/ 33373 h 50059"/>
              <a:gd name="connsiteX15" fmla="*/ 213582 w 327048"/>
              <a:gd name="connsiteY15" fmla="*/ 3338 h 50059"/>
              <a:gd name="connsiteX16" fmla="*/ 223594 w 327048"/>
              <a:gd name="connsiteY16" fmla="*/ 0 h 50059"/>
              <a:gd name="connsiteX17" fmla="*/ 233606 w 327048"/>
              <a:gd name="connsiteY17" fmla="*/ 3338 h 50059"/>
              <a:gd name="connsiteX18" fmla="*/ 243617 w 327048"/>
              <a:gd name="connsiteY18" fmla="*/ 20024 h 50059"/>
              <a:gd name="connsiteX19" fmla="*/ 253629 w 327048"/>
              <a:gd name="connsiteY19" fmla="*/ 23361 h 50059"/>
              <a:gd name="connsiteX20" fmla="*/ 266978 w 327048"/>
              <a:gd name="connsiteY20" fmla="*/ 40047 h 50059"/>
              <a:gd name="connsiteX21" fmla="*/ 276990 w 327048"/>
              <a:gd name="connsiteY21" fmla="*/ 33373 h 50059"/>
              <a:gd name="connsiteX22" fmla="*/ 290338 w 327048"/>
              <a:gd name="connsiteY22" fmla="*/ 16687 h 50059"/>
              <a:gd name="connsiteX23" fmla="*/ 300350 w 327048"/>
              <a:gd name="connsiteY23" fmla="*/ 20024 h 50059"/>
              <a:gd name="connsiteX24" fmla="*/ 313699 w 327048"/>
              <a:gd name="connsiteY24" fmla="*/ 33373 h 50059"/>
              <a:gd name="connsiteX25" fmla="*/ 320374 w 327048"/>
              <a:gd name="connsiteY25" fmla="*/ 40047 h 50059"/>
              <a:gd name="connsiteX26" fmla="*/ 327048 w 327048"/>
              <a:gd name="connsiteY26" fmla="*/ 40047 h 50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27048" h="50059">
                <a:moveTo>
                  <a:pt x="0" y="50059"/>
                </a:moveTo>
                <a:cubicBezTo>
                  <a:pt x="1112" y="42272"/>
                  <a:pt x="1077" y="34232"/>
                  <a:pt x="3337" y="26698"/>
                </a:cubicBezTo>
                <a:cubicBezTo>
                  <a:pt x="5141" y="20684"/>
                  <a:pt x="12365" y="14333"/>
                  <a:pt x="16686" y="10012"/>
                </a:cubicBezTo>
                <a:cubicBezTo>
                  <a:pt x="20023" y="11124"/>
                  <a:pt x="24211" y="10862"/>
                  <a:pt x="26698" y="13349"/>
                </a:cubicBezTo>
                <a:cubicBezTo>
                  <a:pt x="38872" y="25523"/>
                  <a:pt x="27266" y="25704"/>
                  <a:pt x="40047" y="33373"/>
                </a:cubicBezTo>
                <a:cubicBezTo>
                  <a:pt x="43063" y="35183"/>
                  <a:pt x="46721" y="35598"/>
                  <a:pt x="50058" y="36710"/>
                </a:cubicBezTo>
                <a:cubicBezTo>
                  <a:pt x="72781" y="13987"/>
                  <a:pt x="37275" y="48621"/>
                  <a:pt x="66744" y="23361"/>
                </a:cubicBezTo>
                <a:cubicBezTo>
                  <a:pt x="71522" y="19266"/>
                  <a:pt x="80093" y="10012"/>
                  <a:pt x="80093" y="10012"/>
                </a:cubicBezTo>
                <a:cubicBezTo>
                  <a:pt x="104098" y="18013"/>
                  <a:pt x="76680" y="5746"/>
                  <a:pt x="93442" y="26698"/>
                </a:cubicBezTo>
                <a:cubicBezTo>
                  <a:pt x="95640" y="29445"/>
                  <a:pt x="100117" y="28923"/>
                  <a:pt x="103454" y="30035"/>
                </a:cubicBezTo>
                <a:cubicBezTo>
                  <a:pt x="108741" y="35323"/>
                  <a:pt x="111474" y="40047"/>
                  <a:pt x="120140" y="40047"/>
                </a:cubicBezTo>
                <a:cubicBezTo>
                  <a:pt x="123658" y="40047"/>
                  <a:pt x="126815" y="37822"/>
                  <a:pt x="130152" y="36710"/>
                </a:cubicBezTo>
                <a:cubicBezTo>
                  <a:pt x="141412" y="2927"/>
                  <a:pt x="129811" y="16147"/>
                  <a:pt x="180210" y="20024"/>
                </a:cubicBezTo>
                <a:cubicBezTo>
                  <a:pt x="183547" y="22249"/>
                  <a:pt x="187716" y="23566"/>
                  <a:pt x="190222" y="26698"/>
                </a:cubicBezTo>
                <a:cubicBezTo>
                  <a:pt x="199590" y="38408"/>
                  <a:pt x="185303" y="39462"/>
                  <a:pt x="203571" y="33373"/>
                </a:cubicBezTo>
                <a:cubicBezTo>
                  <a:pt x="223372" y="13569"/>
                  <a:pt x="190886" y="48729"/>
                  <a:pt x="213582" y="3338"/>
                </a:cubicBezTo>
                <a:cubicBezTo>
                  <a:pt x="215155" y="191"/>
                  <a:pt x="220257" y="1113"/>
                  <a:pt x="223594" y="0"/>
                </a:cubicBezTo>
                <a:cubicBezTo>
                  <a:pt x="226931" y="1113"/>
                  <a:pt x="231118" y="850"/>
                  <a:pt x="233606" y="3338"/>
                </a:cubicBezTo>
                <a:cubicBezTo>
                  <a:pt x="249354" y="19086"/>
                  <a:pt x="224245" y="8400"/>
                  <a:pt x="243617" y="20024"/>
                </a:cubicBezTo>
                <a:cubicBezTo>
                  <a:pt x="246633" y="21834"/>
                  <a:pt x="250292" y="22249"/>
                  <a:pt x="253629" y="23361"/>
                </a:cubicBezTo>
                <a:cubicBezTo>
                  <a:pt x="253967" y="23868"/>
                  <a:pt x="263806" y="40047"/>
                  <a:pt x="266978" y="40047"/>
                </a:cubicBezTo>
                <a:cubicBezTo>
                  <a:pt x="270989" y="40047"/>
                  <a:pt x="273653" y="35598"/>
                  <a:pt x="276990" y="33373"/>
                </a:cubicBezTo>
                <a:cubicBezTo>
                  <a:pt x="279593" y="25564"/>
                  <a:pt x="279683" y="18463"/>
                  <a:pt x="290338" y="16687"/>
                </a:cubicBezTo>
                <a:cubicBezTo>
                  <a:pt x="293808" y="16109"/>
                  <a:pt x="297013" y="18912"/>
                  <a:pt x="300350" y="20024"/>
                </a:cubicBezTo>
                <a:lnTo>
                  <a:pt x="313699" y="33373"/>
                </a:lnTo>
                <a:cubicBezTo>
                  <a:pt x="315924" y="35598"/>
                  <a:pt x="317228" y="40047"/>
                  <a:pt x="320374" y="40047"/>
                </a:cubicBezTo>
                <a:lnTo>
                  <a:pt x="327048" y="40047"/>
                </a:ln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2904681" y="5417924"/>
            <a:ext cx="1310477" cy="709690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4883410" y="5135943"/>
            <a:ext cx="1310477" cy="63777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1014536" y="5178340"/>
            <a:ext cx="1310477" cy="63777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4883410" y="5418526"/>
            <a:ext cx="1310477" cy="709690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804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en-US" sz="3600" dirty="0" smtClean="0"/>
              <a:t>Goldilocks principle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12" name="Footer Placeholder 4"/>
          <p:cNvSpPr txBox="1">
            <a:spLocks/>
          </p:cNvSpPr>
          <p:nvPr/>
        </p:nvSpPr>
        <p:spPr>
          <a:xfrm>
            <a:off x="4095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err="1" smtClean="0">
                <a:solidFill>
                  <a:schemeClr val="accent3"/>
                </a:solidFill>
              </a:rPr>
              <a:t>Мартиросян</a:t>
            </a: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10" name="Улыбающееся лицо 9"/>
          <p:cNvSpPr>
            <a:spLocks noChangeAspect="1"/>
          </p:cNvSpPr>
          <p:nvPr/>
        </p:nvSpPr>
        <p:spPr>
          <a:xfrm>
            <a:off x="914400" y="2870200"/>
            <a:ext cx="1476597" cy="1473200"/>
          </a:xfrm>
          <a:prstGeom prst="smileyFace">
            <a:avLst/>
          </a:prstGeom>
          <a:noFill/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933270" y="1906835"/>
            <a:ext cx="14388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Big features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whole face</a:t>
            </a:r>
            <a:endParaRPr lang="ru-RU" dirty="0"/>
          </a:p>
        </p:txBody>
      </p:sp>
      <p:sp>
        <p:nvSpPr>
          <p:cNvPr id="15" name="Кольцо 14"/>
          <p:cNvSpPr/>
          <p:nvPr/>
        </p:nvSpPr>
        <p:spPr>
          <a:xfrm>
            <a:off x="738297" y="2660650"/>
            <a:ext cx="1828800" cy="1892300"/>
          </a:xfrm>
          <a:prstGeom prst="donut">
            <a:avLst>
              <a:gd name="adj" fmla="val 207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Улыбающееся лицо 18"/>
          <p:cNvSpPr>
            <a:spLocks noChangeAspect="1"/>
          </p:cNvSpPr>
          <p:nvPr/>
        </p:nvSpPr>
        <p:spPr>
          <a:xfrm>
            <a:off x="6532467" y="2870200"/>
            <a:ext cx="1476597" cy="1473200"/>
          </a:xfrm>
          <a:prstGeom prst="smileyFace">
            <a:avLst/>
          </a:prstGeom>
          <a:noFill/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435119" y="2014319"/>
            <a:ext cx="1671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Small features</a:t>
            </a:r>
            <a:br>
              <a:rPr lang="en-US" dirty="0" smtClean="0"/>
            </a:br>
            <a:r>
              <a:rPr lang="en-US" dirty="0" smtClean="0"/>
              <a:t>individual eye</a:t>
            </a:r>
            <a:endParaRPr lang="ru-RU" dirty="0"/>
          </a:p>
        </p:txBody>
      </p:sp>
      <p:sp>
        <p:nvSpPr>
          <p:cNvPr id="21" name="Кольцо 20"/>
          <p:cNvSpPr>
            <a:spLocks noChangeAspect="1"/>
          </p:cNvSpPr>
          <p:nvPr/>
        </p:nvSpPr>
        <p:spPr>
          <a:xfrm>
            <a:off x="7270764" y="3188400"/>
            <a:ext cx="398448" cy="412283"/>
          </a:xfrm>
          <a:prstGeom prst="donut">
            <a:avLst>
              <a:gd name="adj" fmla="val 207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Улыбающееся лицо 21"/>
          <p:cNvSpPr>
            <a:spLocks noChangeAspect="1"/>
          </p:cNvSpPr>
          <p:nvPr/>
        </p:nvSpPr>
        <p:spPr>
          <a:xfrm>
            <a:off x="3811483" y="2870200"/>
            <a:ext cx="1476597" cy="1473200"/>
          </a:xfrm>
          <a:prstGeom prst="smileyFace">
            <a:avLst/>
          </a:prstGeom>
          <a:noFill/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3268719" y="1939954"/>
            <a:ext cx="24647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Intermediate features</a:t>
            </a:r>
            <a:br>
              <a:rPr lang="en-US" dirty="0" smtClean="0"/>
            </a:br>
            <a:r>
              <a:rPr lang="en-US" dirty="0" smtClean="0"/>
              <a:t>two eyes </a:t>
            </a:r>
            <a:r>
              <a:rPr lang="en-US" smtClean="0"/>
              <a:t>and nose</a:t>
            </a:r>
            <a:endParaRPr lang="en-US" dirty="0" smtClean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649516" y="3557385"/>
            <a:ext cx="3181" cy="234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534023" y="3557385"/>
            <a:ext cx="3181" cy="234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7266585" y="3557384"/>
            <a:ext cx="3181" cy="234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Кольцо 38"/>
          <p:cNvSpPr>
            <a:spLocks noChangeAspect="1"/>
          </p:cNvSpPr>
          <p:nvPr/>
        </p:nvSpPr>
        <p:spPr>
          <a:xfrm>
            <a:off x="4117201" y="3074839"/>
            <a:ext cx="833643" cy="862589"/>
          </a:xfrm>
          <a:prstGeom prst="donut">
            <a:avLst>
              <a:gd name="adj" fmla="val 207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40" name="Рисунок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81" y="4727299"/>
            <a:ext cx="490870" cy="544866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150" y="4727299"/>
            <a:ext cx="490870" cy="544866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981" y="4719916"/>
            <a:ext cx="489600" cy="56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761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GOLDILOCKS PRINCIPLE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1659814"/>
            <a:ext cx="8513641" cy="307437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ru-RU" b="1" dirty="0" smtClean="0">
                <a:solidFill>
                  <a:srgbClr val="FF0000"/>
                </a:solidFill>
              </a:rPr>
              <a:t>×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Don’t look for big features (e.g. whole faces)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ru-RU" b="1" dirty="0" smtClean="0">
                <a:solidFill>
                  <a:srgbClr val="FF0000"/>
                </a:solidFill>
              </a:rPr>
              <a:t>×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Don’t look for small features (e.g. individual eyes)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ru-RU" b="1" dirty="0">
                <a:solidFill>
                  <a:srgbClr val="00B050"/>
                </a:solidFill>
              </a:rPr>
              <a:t>✓</a:t>
            </a:r>
            <a:r>
              <a:rPr lang="en-US" dirty="0" smtClean="0"/>
              <a:t> Look for intermediate features</a:t>
            </a:r>
            <a:r>
              <a:rPr lang="ru-RU" dirty="0" smtClean="0"/>
              <a:t>:</a:t>
            </a:r>
          </a:p>
          <a:p>
            <a:pPr lvl="3">
              <a:lnSpc>
                <a:spcPct val="10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two eyes and a nose</a:t>
            </a:r>
          </a:p>
          <a:p>
            <a:pPr lvl="3">
              <a:lnSpc>
                <a:spcPct val="10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mouth and a nose</a:t>
            </a:r>
            <a:r>
              <a:rPr lang="ru-RU" dirty="0"/>
              <a:t>	</a:t>
            </a:r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Кузьмин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946881" y="5521569"/>
            <a:ext cx="8513641" cy="5890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56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223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8128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0795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257300" indent="-3429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en-US" b="1" i="1" dirty="0" smtClean="0"/>
              <a:t>MAIN IDEA: </a:t>
            </a:r>
            <a:r>
              <a:rPr lang="en-US" u="sng" dirty="0" smtClean="0"/>
              <a:t>not too big</a:t>
            </a:r>
            <a:r>
              <a:rPr lang="en-US" dirty="0" smtClean="0"/>
              <a:t>  &amp;&amp;  </a:t>
            </a:r>
            <a:r>
              <a:rPr lang="en-US" u="sng" dirty="0" smtClean="0"/>
              <a:t>not too small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4131040" y="4616959"/>
            <a:ext cx="624254" cy="83527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76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FINDING PATTERNS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Кузьмин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98474" y="1600200"/>
            <a:ext cx="7800135" cy="1696915"/>
          </a:xfrm>
        </p:spPr>
        <p:txBody>
          <a:bodyPr/>
          <a:lstStyle/>
          <a:p>
            <a:r>
              <a:rPr lang="en-US" dirty="0" smtClean="0"/>
              <a:t>Consider one-dimensional signal</a:t>
            </a:r>
          </a:p>
          <a:p>
            <a:r>
              <a:rPr lang="en-US" dirty="0" smtClean="0"/>
              <a:t>How do we find the offset of it’s occurrence in a picture?</a:t>
            </a:r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4371" y="2418503"/>
            <a:ext cx="5238339" cy="245117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1166" y="4798402"/>
            <a:ext cx="3714750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489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Прямая соединительная линия 38"/>
          <p:cNvCxnSpPr/>
          <p:nvPr/>
        </p:nvCxnSpPr>
        <p:spPr>
          <a:xfrm flipV="1">
            <a:off x="5660064" y="2693418"/>
            <a:ext cx="358218" cy="480767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212644" y="2919661"/>
            <a:ext cx="0" cy="25452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260537" y="2693418"/>
            <a:ext cx="216817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98473" y="436925"/>
            <a:ext cx="7556313" cy="1116106"/>
          </a:xfrm>
        </p:spPr>
        <p:txBody>
          <a:bodyPr anchor="ctr"/>
          <a:lstStyle/>
          <a:p>
            <a:r>
              <a:rPr lang="en-US" dirty="0" smtClean="0"/>
              <a:t>Correlation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34</a:t>
            </a:fld>
            <a:endParaRPr lang="en-US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2260537" y="2259785"/>
            <a:ext cx="0" cy="11123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062574" y="3174185"/>
            <a:ext cx="171567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477354" y="2693418"/>
            <a:ext cx="0" cy="584461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477354" y="3277879"/>
            <a:ext cx="377072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854426" y="2919661"/>
            <a:ext cx="0" cy="35821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854426" y="2919661"/>
            <a:ext cx="358218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646057" y="312923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708783" y="2097847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(x)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1852873" y="1460696"/>
            <a:ext cx="2044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Исходный объект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6970389" y="2919661"/>
            <a:ext cx="0" cy="25452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018282" y="2693418"/>
            <a:ext cx="216817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5660064" y="2259785"/>
            <a:ext cx="0" cy="11123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462101" y="3174185"/>
            <a:ext cx="171567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235099" y="2693418"/>
            <a:ext cx="0" cy="584461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235099" y="3277879"/>
            <a:ext cx="377072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6612171" y="2919661"/>
            <a:ext cx="0" cy="35821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612171" y="2919661"/>
            <a:ext cx="358218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045584" y="312923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5031366" y="2097847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g(x)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5224329" y="1460696"/>
            <a:ext cx="2059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Изображение для распознавания</a:t>
            </a:r>
            <a:endParaRPr lang="ru-RU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6018282" y="2693418"/>
            <a:ext cx="0" cy="96153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660064" y="3196660"/>
            <a:ext cx="0" cy="45829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Левая фигурная скобка 44"/>
          <p:cNvSpPr/>
          <p:nvPr/>
        </p:nvSpPr>
        <p:spPr>
          <a:xfrm rot="16200000">
            <a:off x="5746603" y="3565028"/>
            <a:ext cx="177780" cy="365581"/>
          </a:xfrm>
          <a:prstGeom prst="leftBrace">
            <a:avLst>
              <a:gd name="adj1" fmla="val 21729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5667819" y="3834059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pic>
        <p:nvPicPr>
          <p:cNvPr id="5" name="Изображение 4" descr="Снимок экрана 2017-03-15 в 19.14.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61" y="1340122"/>
            <a:ext cx="7899400" cy="4967774"/>
          </a:xfrm>
          <a:prstGeom prst="rect">
            <a:avLst/>
          </a:prstGeom>
        </p:spPr>
      </p:pic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Шрамов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440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 smtClean="0">
              <a:solidFill>
                <a:srgbClr val="663366"/>
              </a:solidFill>
            </a:endParaRPr>
          </a:p>
          <a:p>
            <a:pPr marL="0" indent="0" algn="ctr">
              <a:buNone/>
            </a:pPr>
            <a:r>
              <a:rPr lang="ru-RU" sz="7200" b="1" dirty="0" smtClean="0">
                <a:solidFill>
                  <a:srgbClr val="663366"/>
                </a:solidFill>
              </a:rPr>
              <a:t>Вопросы</a:t>
            </a:r>
            <a:endParaRPr lang="ru-RU" sz="72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82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0373" y="449169"/>
            <a:ext cx="7737287" cy="1116106"/>
          </a:xfrm>
        </p:spPr>
        <p:txBody>
          <a:bodyPr anchor="ctr"/>
          <a:lstStyle/>
          <a:p>
            <a:r>
              <a:rPr lang="en-US" dirty="0" err="1" smtClean="0"/>
              <a:t>Question&amp;Answer</a:t>
            </a:r>
            <a:endParaRPr lang="ru-RU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Цзян </a:t>
            </a:r>
            <a:r>
              <a:rPr lang="ru-RU" dirty="0" err="1" smtClean="0">
                <a:solidFill>
                  <a:schemeClr val="accent3"/>
                </a:solidFill>
              </a:rPr>
              <a:t>Лэй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98473" y="1892300"/>
            <a:ext cx="703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Arial"/>
                <a:cs typeface="Arial"/>
              </a:rPr>
              <a:t>What is the defect of alignment theory? </a:t>
            </a:r>
            <a:endParaRPr kumimoji="1" lang="en-US" altLang="zh-CN" sz="2400" dirty="0" smtClean="0">
              <a:latin typeface="Arial"/>
              <a:cs typeface="Arial"/>
            </a:endParaRPr>
          </a:p>
          <a:p>
            <a:endParaRPr kumimoji="1" lang="en-US" altLang="zh-CN" sz="24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5876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0373" y="449169"/>
            <a:ext cx="7737287" cy="1116106"/>
          </a:xfrm>
        </p:spPr>
        <p:txBody>
          <a:bodyPr anchor="ctr"/>
          <a:lstStyle/>
          <a:p>
            <a:r>
              <a:rPr lang="en-US" dirty="0" err="1" smtClean="0"/>
              <a:t>Question&amp;Answer</a:t>
            </a:r>
            <a:endParaRPr lang="ru-RU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Цзян </a:t>
            </a:r>
            <a:r>
              <a:rPr lang="ru-RU" dirty="0" err="1" smtClean="0">
                <a:solidFill>
                  <a:schemeClr val="accent3"/>
                </a:solidFill>
              </a:rPr>
              <a:t>Лэй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98473" y="1892300"/>
            <a:ext cx="7035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Arial"/>
                <a:cs typeface="Arial"/>
              </a:rPr>
              <a:t>What is the defect of alignment theory? </a:t>
            </a:r>
            <a:endParaRPr kumimoji="1" lang="en-US" altLang="zh-CN" sz="2400" dirty="0" smtClean="0">
              <a:latin typeface="Arial"/>
              <a:cs typeface="Arial"/>
            </a:endParaRPr>
          </a:p>
          <a:p>
            <a:endParaRPr kumimoji="1" lang="en-US" altLang="zh-CN" sz="2400" dirty="0" smtClean="0">
              <a:latin typeface="Arial"/>
              <a:cs typeface="Arial"/>
            </a:endParaRPr>
          </a:p>
          <a:p>
            <a:r>
              <a:rPr kumimoji="1" lang="en-US" altLang="zh-CN" sz="2400" dirty="0" smtClean="0">
                <a:latin typeface="Arial"/>
                <a:cs typeface="Arial"/>
              </a:rPr>
              <a:t>It works fine on things that are manufactured because they all have identical dimensions. But the natural objects don’t have the identical dimensions, so it doesn’t work fine on natural objects.</a:t>
            </a:r>
            <a:endParaRPr kumimoji="1" lang="zh-CN" alt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9645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QUESTIONS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93899"/>
            <a:ext cx="8093734" cy="402901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What </a:t>
            </a:r>
            <a:r>
              <a:rPr lang="en-US" sz="2400" dirty="0"/>
              <a:t>is Goldilocks principle</a:t>
            </a:r>
            <a:r>
              <a:rPr lang="en-US" sz="2400" dirty="0" smtClean="0"/>
              <a:t>?</a:t>
            </a:r>
            <a:endParaRPr lang="ru-RU" sz="2400" dirty="0" smtClean="0"/>
          </a:p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endParaRPr lang="ru-RU" sz="2400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Name all steps of David Marr computer vision idea?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Why we are not using David </a:t>
            </a:r>
            <a:r>
              <a:rPr lang="en-US" sz="2400" dirty="0"/>
              <a:t>Marr computer vision </a:t>
            </a:r>
            <a:r>
              <a:rPr lang="en-US" sz="2400" dirty="0" smtClean="0"/>
              <a:t>idea?</a:t>
            </a: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en-US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Savostin</a:t>
            </a:r>
            <a:r>
              <a:rPr lang="en-US" dirty="0"/>
              <a:t> Peter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765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498600" y="484200"/>
            <a:ext cx="7555680" cy="111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663366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Questions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498600" y="1930320"/>
            <a:ext cx="8093160" cy="431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55680" indent="-354960">
              <a:lnSpc>
                <a:spcPct val="100000"/>
              </a:lnSpc>
              <a:buClr>
                <a:srgbClr val="663366"/>
              </a:buClr>
              <a:buFont typeface="Wingdings" charset="2"/>
              <a:buChar char=""/>
            </a:pP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does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number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pictures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involved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recognition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process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using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alignment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theory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depend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960">
              <a:lnSpc>
                <a:spcPct val="100000"/>
              </a:lnSpc>
              <a:spcBef>
                <a:spcPts val="1800"/>
              </a:spcBef>
              <a:buClr>
                <a:srgbClr val="663366"/>
              </a:buClr>
              <a:buFont typeface="Wingdings" charset="2"/>
              <a:buChar char=""/>
            </a:pP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Which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restriction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alignment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theory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allows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say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that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points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library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images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unknown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image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linearly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related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960">
              <a:lnSpc>
                <a:spcPct val="100000"/>
              </a:lnSpc>
              <a:spcBef>
                <a:spcPts val="1800"/>
              </a:spcBef>
              <a:buClr>
                <a:srgbClr val="663366"/>
              </a:buClr>
              <a:buFont typeface="Wingdings" charset="2"/>
              <a:buChar char=""/>
            </a:pP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Goldilocks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principle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8298720" y="6249240"/>
            <a:ext cx="55332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1D5A7CB8-27E2-4DFD-A0FA-FDF88B6425FF}" type="slidenum">
              <a:rPr lang="ru-RU" sz="1400" b="0" strike="noStrike" spc="-1">
                <a:solidFill>
                  <a:srgbClr val="6633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39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498600" y="6249240"/>
            <a:ext cx="61221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2800" b="0" i="1" strike="noStrike" spc="-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Галкина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6770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663366"/>
                </a:solidFill>
              </a:rPr>
              <a:t>Термины и основные понятия</a:t>
            </a:r>
            <a:endParaRPr lang="ru-RU" sz="60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599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498600" y="484200"/>
            <a:ext cx="7555680" cy="111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663366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Questions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2"/>
          <p:cNvSpPr/>
          <p:nvPr/>
        </p:nvSpPr>
        <p:spPr>
          <a:xfrm>
            <a:off x="498600" y="1930320"/>
            <a:ext cx="8093160" cy="431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55680" indent="-354960">
              <a:lnSpc>
                <a:spcPct val="100000"/>
              </a:lnSpc>
              <a:buClr>
                <a:srgbClr val="663366"/>
              </a:buClr>
              <a:buFont typeface="Wingdings" charset="2"/>
              <a:buChar char=""/>
            </a:pP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does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number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pictures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involved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recognition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process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using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alignment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theory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depend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 </a:t>
            </a:r>
            <a:r>
              <a:rPr lang="ru-RU" sz="2400" b="1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Type</a:t>
            </a:r>
            <a:r>
              <a:rPr lang="ru-RU" sz="2400" b="1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1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ru-RU" sz="2400" b="1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1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transformation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rotation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only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rotation+translation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...) =&gt;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number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unknowns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=&gt;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number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equations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needed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find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them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=&gt;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number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pictures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r>
              <a:rPr lang="ru-RU" sz="2400" b="0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960">
              <a:lnSpc>
                <a:spcPct val="100000"/>
              </a:lnSpc>
              <a:spcBef>
                <a:spcPts val="1800"/>
              </a:spcBef>
              <a:buClr>
                <a:srgbClr val="663366"/>
              </a:buClr>
              <a:buFont typeface="Wingdings" charset="2"/>
              <a:buChar char=""/>
            </a:pP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Which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restriction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alignment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theory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allows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say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that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points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library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images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unknown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image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linearly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related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960">
              <a:lnSpc>
                <a:spcPct val="100000"/>
              </a:lnSpc>
              <a:spcBef>
                <a:spcPts val="1800"/>
              </a:spcBef>
              <a:buClr>
                <a:srgbClr val="663366"/>
              </a:buClr>
              <a:buFont typeface="Wingdings" charset="2"/>
              <a:buChar char=""/>
            </a:pP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Goldilocks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principle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CustomShape 3"/>
          <p:cNvSpPr/>
          <p:nvPr/>
        </p:nvSpPr>
        <p:spPr>
          <a:xfrm>
            <a:off x="8298720" y="6249240"/>
            <a:ext cx="55332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2F2C8D99-8B0D-46FD-8FD4-B64E99D8D27F}" type="slidenum">
              <a:rPr lang="ru-RU" sz="1400" b="0" strike="noStrike" spc="-1">
                <a:solidFill>
                  <a:srgbClr val="6633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40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CustomShape 4"/>
          <p:cNvSpPr/>
          <p:nvPr/>
        </p:nvSpPr>
        <p:spPr>
          <a:xfrm>
            <a:off x="498600" y="6249240"/>
            <a:ext cx="61221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2800" b="0" i="1" strike="noStrike" spc="-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Галкина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0737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498600" y="484200"/>
            <a:ext cx="7555680" cy="111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663366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Questions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498600" y="1930320"/>
            <a:ext cx="8093160" cy="431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55680" indent="-354960">
              <a:lnSpc>
                <a:spcPct val="100000"/>
              </a:lnSpc>
              <a:buClr>
                <a:srgbClr val="663366"/>
              </a:buClr>
              <a:buFont typeface="Wingdings" charset="2"/>
              <a:buChar char=""/>
            </a:pP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does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number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pictures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involved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recognition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process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using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alignment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theory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depend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960">
              <a:lnSpc>
                <a:spcPct val="100000"/>
              </a:lnSpc>
              <a:spcBef>
                <a:spcPts val="1800"/>
              </a:spcBef>
              <a:buClr>
                <a:srgbClr val="663366"/>
              </a:buClr>
              <a:buFont typeface="Wingdings" charset="2"/>
              <a:buChar char=""/>
            </a:pP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Which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restriction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alignment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theory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allows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say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that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points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library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images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unknown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image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linearly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related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images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are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2D </a:t>
            </a:r>
            <a:r>
              <a:rPr lang="ru-RU" sz="2400" b="1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orthographic</a:t>
            </a:r>
            <a:r>
              <a:rPr lang="ru-RU" sz="2400" b="1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1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projections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3D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objects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perspective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960">
              <a:lnSpc>
                <a:spcPct val="100000"/>
              </a:lnSpc>
              <a:spcBef>
                <a:spcPts val="1800"/>
              </a:spcBef>
              <a:buClr>
                <a:srgbClr val="663366"/>
              </a:buClr>
              <a:buFont typeface="Wingdings" charset="2"/>
              <a:buChar char=""/>
            </a:pP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Goldilocks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principle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3"/>
          <p:cNvSpPr/>
          <p:nvPr/>
        </p:nvSpPr>
        <p:spPr>
          <a:xfrm>
            <a:off x="8298720" y="6249240"/>
            <a:ext cx="55332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AADAB224-2ED1-4AB6-8085-B3EBB5709601}" type="slidenum">
              <a:rPr lang="ru-RU" sz="1400" b="0" strike="noStrike" spc="-1">
                <a:solidFill>
                  <a:srgbClr val="6633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41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4"/>
          <p:cNvSpPr/>
          <p:nvPr/>
        </p:nvSpPr>
        <p:spPr>
          <a:xfrm>
            <a:off x="498600" y="6249240"/>
            <a:ext cx="61221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2800" b="0" i="1" strike="noStrike" spc="-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Галкина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2222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498600" y="484200"/>
            <a:ext cx="7555680" cy="111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663366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Questions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2"/>
          <p:cNvSpPr/>
          <p:nvPr/>
        </p:nvSpPr>
        <p:spPr>
          <a:xfrm>
            <a:off x="498600" y="1930320"/>
            <a:ext cx="8093160" cy="431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55680" indent="-354960">
              <a:lnSpc>
                <a:spcPct val="100000"/>
              </a:lnSpc>
              <a:buClr>
                <a:srgbClr val="663366"/>
              </a:buClr>
              <a:buFont typeface="Wingdings" charset="2"/>
              <a:buChar char=""/>
            </a:pP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does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number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pictures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involved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recognition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process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using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alignment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theory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depend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960">
              <a:lnSpc>
                <a:spcPct val="100000"/>
              </a:lnSpc>
              <a:spcBef>
                <a:spcPts val="1800"/>
              </a:spcBef>
              <a:buClr>
                <a:srgbClr val="663366"/>
              </a:buClr>
              <a:buFont typeface="Wingdings" charset="2"/>
              <a:buChar char=""/>
            </a:pP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Which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restriction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alignment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theory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allows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say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that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points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library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images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unknown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image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linearly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related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960">
              <a:lnSpc>
                <a:spcPct val="100000"/>
              </a:lnSpc>
              <a:spcBef>
                <a:spcPts val="1800"/>
              </a:spcBef>
              <a:buClr>
                <a:srgbClr val="663366"/>
              </a:buClr>
              <a:buFont typeface="Wingdings" charset="2"/>
              <a:buChar char=""/>
            </a:pP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Goldilocks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principle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1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intermediate</a:t>
            </a:r>
            <a:r>
              <a:rPr lang="ru-RU" sz="2400" b="1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1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size</a:t>
            </a:r>
            <a:r>
              <a:rPr lang="ru-RU" sz="2400" b="1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1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features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“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too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big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too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small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”,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as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correlation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400" b="0" i="1" strike="noStrike" spc="-1" dirty="0" err="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mask</a:t>
            </a:r>
            <a:r>
              <a:rPr lang="ru-RU" sz="2400" b="0" i="1" strike="noStrike" spc="-1" dirty="0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CustomShape 3"/>
          <p:cNvSpPr/>
          <p:nvPr/>
        </p:nvSpPr>
        <p:spPr>
          <a:xfrm>
            <a:off x="8298720" y="6249240"/>
            <a:ext cx="55332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D4656AE2-97DA-403A-B9B1-81D24CEE17BA}" type="slidenum">
              <a:rPr lang="ru-RU" sz="1400" b="0" strike="noStrike" spc="-1">
                <a:solidFill>
                  <a:srgbClr val="6633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42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CustomShape 4"/>
          <p:cNvSpPr/>
          <p:nvPr/>
        </p:nvSpPr>
        <p:spPr>
          <a:xfrm>
            <a:off x="498600" y="6249240"/>
            <a:ext cx="61221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2800" b="0" i="1" strike="noStrike" spc="-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Галкина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3650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David Marr’s idea did not work?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What is Goldilocks principle?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095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err="1" smtClean="0">
                <a:solidFill>
                  <a:schemeClr val="accent3"/>
                </a:solidFill>
              </a:rPr>
              <a:t>Мартиросян</a:t>
            </a:r>
            <a:endParaRPr lang="en-US" sz="2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772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5400" b="1" smtClean="0">
                <a:solidFill>
                  <a:srgbClr val="663366"/>
                </a:solidFill>
              </a:rPr>
              <a:t>ВСЕМ </a:t>
            </a:r>
            <a:r>
              <a:rPr lang="ru-RU" sz="5400" b="1" dirty="0" smtClean="0">
                <a:solidFill>
                  <a:srgbClr val="663366"/>
                </a:solidFill>
              </a:rPr>
              <a:t>БОЛЬШОЕ СПАСИБО!</a:t>
            </a:r>
            <a:endParaRPr lang="ru-RU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45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498600" y="484200"/>
            <a:ext cx="7555680" cy="111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663366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Glossary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498600" y="1930320"/>
            <a:ext cx="8093160" cy="431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55680" indent="-354960">
              <a:lnSpc>
                <a:spcPct val="100000"/>
              </a:lnSpc>
              <a:buClr>
                <a:srgbClr val="663366"/>
              </a:buClr>
              <a:buFont typeface="Wingdings" charset="2"/>
              <a:buChar char=""/>
            </a:pPr>
            <a:r>
              <a:rPr lang="ru-RU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Surface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normal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нормаль к поверхности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960">
              <a:lnSpc>
                <a:spcPct val="100000"/>
              </a:lnSpc>
              <a:spcBef>
                <a:spcPts val="1200"/>
              </a:spcBef>
              <a:buClr>
                <a:srgbClr val="663366"/>
              </a:buClr>
              <a:buFont typeface="Wingdings" charset="2"/>
              <a:buChar char=""/>
            </a:pPr>
            <a:r>
              <a:rPr lang="ru-RU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Orthographic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projection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ортогональная проекция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960">
              <a:lnSpc>
                <a:spcPct val="100000"/>
              </a:lnSpc>
              <a:spcBef>
                <a:spcPts val="1200"/>
              </a:spcBef>
              <a:buClr>
                <a:srgbClr val="663366"/>
              </a:buClr>
              <a:buFont typeface="Wingdings" charset="2"/>
              <a:buChar char=""/>
            </a:pPr>
            <a:r>
              <a:rPr lang="ru-RU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Linearly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related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линейно зависимый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960">
              <a:lnSpc>
                <a:spcPct val="100000"/>
              </a:lnSpc>
              <a:spcBef>
                <a:spcPts val="1200"/>
              </a:spcBef>
              <a:buClr>
                <a:srgbClr val="663366"/>
              </a:buClr>
              <a:buFont typeface="Wingdings" charset="2"/>
              <a:buChar char=""/>
            </a:pPr>
            <a:r>
              <a:rPr lang="ru-RU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Translation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параллельный перенос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960">
              <a:lnSpc>
                <a:spcPct val="100000"/>
              </a:lnSpc>
              <a:spcBef>
                <a:spcPts val="1200"/>
              </a:spcBef>
              <a:buClr>
                <a:srgbClr val="663366"/>
              </a:buClr>
              <a:buFont typeface="Wingdings" charset="2"/>
              <a:buChar char=""/>
            </a:pPr>
            <a:r>
              <a:rPr lang="ru-RU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Intermediate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feature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промежуточный признак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8298720" y="6249240"/>
            <a:ext cx="55332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F258F05A-61FA-41E5-A89C-FBB1DDAB7442}" type="slidenum">
              <a:rPr lang="ru-RU" sz="1400" b="0" strike="noStrike" spc="-1">
                <a:solidFill>
                  <a:srgbClr val="6633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4"/>
          <p:cNvSpPr/>
          <p:nvPr/>
        </p:nvSpPr>
        <p:spPr>
          <a:xfrm>
            <a:off x="498600" y="6249240"/>
            <a:ext cx="61221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2800" b="0" i="1" strike="noStrike" spc="-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Галкина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5841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TERMS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752600"/>
            <a:ext cx="8093734" cy="431893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SzPct val="100000"/>
            </a:pPr>
            <a:r>
              <a:rPr lang="en-US" b="1" dirty="0" smtClean="0"/>
              <a:t>Object recognition </a:t>
            </a:r>
            <a:r>
              <a:rPr lang="ru-RU" dirty="0" smtClean="0"/>
              <a:t>– распознавание объектов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en-US" b="1" dirty="0"/>
              <a:t>edges</a:t>
            </a:r>
            <a:r>
              <a:rPr lang="en-US" dirty="0"/>
              <a:t> - </a:t>
            </a:r>
            <a:r>
              <a:rPr lang="ru-RU" dirty="0"/>
              <a:t>края</a:t>
            </a:r>
          </a:p>
          <a:p>
            <a:pPr>
              <a:spcBef>
                <a:spcPts val="600"/>
              </a:spcBef>
            </a:pPr>
            <a:r>
              <a:rPr lang="en-US" b="1" dirty="0"/>
              <a:t>primal sketch </a:t>
            </a:r>
            <a:r>
              <a:rPr lang="en-US" dirty="0"/>
              <a:t>- </a:t>
            </a:r>
            <a:r>
              <a:rPr lang="ru-RU" dirty="0"/>
              <a:t>первичный эскиз</a:t>
            </a:r>
          </a:p>
          <a:p>
            <a:pPr>
              <a:spcBef>
                <a:spcPts val="600"/>
              </a:spcBef>
            </a:pPr>
            <a:r>
              <a:rPr lang="en-US" b="1" dirty="0"/>
              <a:t>three </a:t>
            </a:r>
            <a:r>
              <a:rPr lang="en-US" b="1" dirty="0" smtClean="0"/>
              <a:t>dimensional </a:t>
            </a:r>
            <a:r>
              <a:rPr lang="en-US" b="1" dirty="0"/>
              <a:t>arrangement of the faces </a:t>
            </a:r>
            <a:r>
              <a:rPr lang="en-US" dirty="0"/>
              <a:t>- </a:t>
            </a:r>
            <a:r>
              <a:rPr lang="ru-RU" dirty="0"/>
              <a:t>трехмерное устройство граней</a:t>
            </a:r>
          </a:p>
          <a:p>
            <a:pPr>
              <a:spcBef>
                <a:spcPts val="600"/>
              </a:spcBef>
            </a:pPr>
            <a:r>
              <a:rPr lang="en-US" b="1" dirty="0"/>
              <a:t>generalized cylinder </a:t>
            </a:r>
            <a:r>
              <a:rPr lang="en-US" dirty="0"/>
              <a:t>- </a:t>
            </a:r>
            <a:r>
              <a:rPr lang="ru-RU" dirty="0"/>
              <a:t>обобщенный цилиндр</a:t>
            </a:r>
          </a:p>
          <a:p>
            <a:pPr>
              <a:spcBef>
                <a:spcPts val="600"/>
              </a:spcBef>
            </a:pPr>
            <a:r>
              <a:rPr lang="en-US" b="1" dirty="0"/>
              <a:t>alignment</a:t>
            </a:r>
            <a:r>
              <a:rPr lang="en-US" dirty="0"/>
              <a:t> - </a:t>
            </a:r>
            <a:r>
              <a:rPr lang="ru-RU" dirty="0"/>
              <a:t>выравнивание </a:t>
            </a:r>
          </a:p>
          <a:p>
            <a:pPr>
              <a:spcBef>
                <a:spcPts val="600"/>
              </a:spcBef>
            </a:pPr>
            <a:r>
              <a:rPr lang="en-US" b="1" dirty="0"/>
              <a:t>vertex</a:t>
            </a:r>
            <a:r>
              <a:rPr lang="en-US" dirty="0"/>
              <a:t> - </a:t>
            </a:r>
            <a:r>
              <a:rPr lang="ru-RU" dirty="0"/>
              <a:t>вершина</a:t>
            </a:r>
          </a:p>
          <a:p>
            <a:pPr>
              <a:spcBef>
                <a:spcPts val="600"/>
              </a:spcBef>
            </a:pPr>
            <a:r>
              <a:rPr lang="en-US" b="1" dirty="0"/>
              <a:t>transparent</a:t>
            </a:r>
            <a:r>
              <a:rPr lang="en-US" dirty="0"/>
              <a:t> - </a:t>
            </a:r>
            <a:r>
              <a:rPr lang="ru-RU" dirty="0"/>
              <a:t>прозрачный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Savostin</a:t>
            </a:r>
            <a:r>
              <a:rPr lang="en-US" dirty="0"/>
              <a:t> Peter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876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Vocabulary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648978"/>
            <a:ext cx="8093734" cy="44978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/>
              <a:t>R</a:t>
            </a:r>
            <a:r>
              <a:rPr lang="en-US" dirty="0" smtClean="0"/>
              <a:t>ecognizing objects – </a:t>
            </a:r>
            <a:r>
              <a:rPr lang="ru-RU" dirty="0" smtClean="0"/>
              <a:t>распознавание объектов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Computer vision</a:t>
            </a:r>
            <a:r>
              <a:rPr lang="ru-RU" dirty="0" smtClean="0"/>
              <a:t> – компьютерное зрение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Vertex</a:t>
            </a:r>
            <a:r>
              <a:rPr lang="ru-RU" dirty="0" smtClean="0"/>
              <a:t> – вершина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/>
              <a:t>O</a:t>
            </a:r>
            <a:r>
              <a:rPr lang="en-US" dirty="0" smtClean="0"/>
              <a:t>rthographic projection </a:t>
            </a:r>
            <a:r>
              <a:rPr lang="ru-RU" dirty="0" smtClean="0"/>
              <a:t>– ортогональная проекция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Two-dimensional</a:t>
            </a:r>
            <a:r>
              <a:rPr lang="en-US" dirty="0"/>
              <a:t> </a:t>
            </a:r>
            <a:r>
              <a:rPr lang="en-US" dirty="0" smtClean="0"/>
              <a:t>coordinates</a:t>
            </a:r>
            <a:r>
              <a:rPr lang="ru-RU" dirty="0" smtClean="0"/>
              <a:t> – координаты в двумерном пространстве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Булгакова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120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98474" y="484093"/>
            <a:ext cx="7556400" cy="1116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Terms</a:t>
            </a:r>
          </a:p>
        </p:txBody>
      </p:sp>
      <p:sp>
        <p:nvSpPr>
          <p:cNvPr id="30" name="Shape 30"/>
          <p:cNvSpPr txBox="1"/>
          <p:nvPr/>
        </p:nvSpPr>
        <p:spPr>
          <a:xfrm>
            <a:off x="498475" y="5952967"/>
            <a:ext cx="3934500" cy="61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i="1" dirty="0">
                <a:solidFill>
                  <a:schemeClr val="accent1"/>
                </a:solidFill>
                <a:latin typeface="Arial"/>
                <a:cs typeface="Arial"/>
              </a:rPr>
              <a:t>Михайлишин А.В.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98474" y="1808167"/>
            <a:ext cx="8010526" cy="414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1200"/>
              </a:spcBef>
              <a:buSzPct val="100000"/>
            </a:pPr>
            <a:r>
              <a:rPr lang="en" sz="2400" b="1" dirty="0"/>
              <a:t>visual object recognize</a:t>
            </a:r>
            <a:r>
              <a:rPr lang="en" sz="2400" dirty="0"/>
              <a:t> – задача распознавания объектов</a:t>
            </a:r>
          </a:p>
          <a:p>
            <a:pPr marL="457200" lvl="0" indent="-355600" rtl="0">
              <a:spcBef>
                <a:spcPts val="1200"/>
              </a:spcBef>
              <a:buSzPct val="100000"/>
            </a:pPr>
            <a:r>
              <a:rPr lang="en" sz="2400" b="1" dirty="0"/>
              <a:t>edge fragment</a:t>
            </a:r>
            <a:r>
              <a:rPr lang="en" sz="2400" dirty="0"/>
              <a:t> – края объекта</a:t>
            </a:r>
          </a:p>
          <a:p>
            <a:pPr marL="457200" lvl="0" indent="-355600" rtl="0">
              <a:spcBef>
                <a:spcPts val="1200"/>
              </a:spcBef>
              <a:buSzPct val="100000"/>
            </a:pPr>
            <a:r>
              <a:rPr lang="en" sz="2400" b="1" dirty="0"/>
              <a:t>edge-based description</a:t>
            </a:r>
            <a:r>
              <a:rPr lang="en" sz="2400" dirty="0"/>
              <a:t> – описание объектов, основанное на их контуре</a:t>
            </a:r>
          </a:p>
          <a:p>
            <a:pPr marL="457200" lvl="0" indent="-355600" rtl="0">
              <a:spcBef>
                <a:spcPts val="1200"/>
              </a:spcBef>
              <a:buSzPct val="100000"/>
            </a:pPr>
            <a:r>
              <a:rPr lang="en" sz="2400" b="1" dirty="0"/>
              <a:t>primal sketch</a:t>
            </a:r>
            <a:r>
              <a:rPr lang="en" sz="2400" dirty="0"/>
              <a:t> – простой эскиз</a:t>
            </a:r>
          </a:p>
          <a:p>
            <a:pPr marL="457200" lvl="0" indent="-355600" rtl="0">
              <a:spcBef>
                <a:spcPts val="1200"/>
              </a:spcBef>
              <a:buSzPct val="100000"/>
            </a:pPr>
            <a:r>
              <a:rPr lang="en" sz="2400" b="1" dirty="0"/>
              <a:t>surface normal</a:t>
            </a:r>
            <a:r>
              <a:rPr lang="en" sz="2400" dirty="0"/>
              <a:t> – вектор нормали к поверхности</a:t>
            </a:r>
          </a:p>
          <a:p>
            <a:pPr marL="457200" lvl="0" indent="-355600" rtl="0">
              <a:spcBef>
                <a:spcPts val="1200"/>
              </a:spcBef>
              <a:buSzPct val="100000"/>
            </a:pPr>
            <a:r>
              <a:rPr lang="en" sz="2400" b="1" dirty="0"/>
              <a:t>generalized cylinders</a:t>
            </a:r>
            <a:r>
              <a:rPr lang="en" sz="2400" dirty="0"/>
              <a:t> – обобщенный цилиндр</a:t>
            </a:r>
          </a:p>
          <a:p>
            <a:pPr marL="457200" lvl="0" indent="-355600" rtl="0">
              <a:spcBef>
                <a:spcPts val="1200"/>
              </a:spcBef>
              <a:buSzPct val="100000"/>
            </a:pPr>
            <a:r>
              <a:rPr lang="en" sz="2400" b="1" dirty="0"/>
              <a:t>orthographic projection</a:t>
            </a:r>
            <a:r>
              <a:rPr lang="en" sz="2400" dirty="0"/>
              <a:t> – ортогональная проекция</a:t>
            </a:r>
          </a:p>
        </p:txBody>
      </p:sp>
    </p:spTree>
    <p:extLst>
      <p:ext uri="{BB962C8B-B14F-4D97-AF65-F5344CB8AC3E}">
        <p14:creationId xmlns:p14="http://schemas.microsoft.com/office/powerpoint/2010/main" val="1099688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Glossary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Circumstances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ru-RU" sz="2400" dirty="0" smtClean="0"/>
              <a:t>условия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Recognition problem</a:t>
            </a:r>
            <a:r>
              <a:rPr lang="ru-RU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ru-RU" sz="2400" dirty="0" smtClean="0"/>
              <a:t>проблема распознавания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Object recognition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ru-RU" sz="2400" dirty="0" smtClean="0"/>
              <a:t>распознавание объектов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095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err="1" smtClean="0">
                <a:solidFill>
                  <a:schemeClr val="accent3"/>
                </a:solidFill>
              </a:rPr>
              <a:t>Мартиросян</a:t>
            </a:r>
            <a:endParaRPr lang="en-US" sz="2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209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2910</TotalTime>
  <Words>1369</Words>
  <Application>Microsoft Macintosh PowerPoint</Application>
  <PresentationFormat>Экран (4:3)</PresentationFormat>
  <Paragraphs>313</Paragraphs>
  <Slides>44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Преимущество</vt:lpstr>
      <vt:lpstr>Visual Object Recognition: Contributors’ Slides </vt:lpstr>
      <vt:lpstr>Основные моменты </vt:lpstr>
      <vt:lpstr>Contents of lection</vt:lpstr>
      <vt:lpstr>Презентация PowerPoint</vt:lpstr>
      <vt:lpstr>Презентация PowerPoint</vt:lpstr>
      <vt:lpstr>TERMS</vt:lpstr>
      <vt:lpstr>Vocabulary</vt:lpstr>
      <vt:lpstr>Terms</vt:lpstr>
      <vt:lpstr>Glossary</vt:lpstr>
      <vt:lpstr>History</vt:lpstr>
      <vt:lpstr>Презентация PowerPoint</vt:lpstr>
      <vt:lpstr>Презентация PowerPoint</vt:lpstr>
      <vt:lpstr>Презентация PowerPoint</vt:lpstr>
      <vt:lpstr>Презентация PowerPoint</vt:lpstr>
      <vt:lpstr>Marr’s image recognition steps</vt:lpstr>
      <vt:lpstr>Идея Дэвида Марра</vt:lpstr>
      <vt:lpstr>David Marr computer vision idea</vt:lpstr>
      <vt:lpstr>Теория Дэвида Марра</vt:lpstr>
      <vt:lpstr>Marr approach</vt:lpstr>
      <vt:lpstr>David Marr and his ideas</vt:lpstr>
      <vt:lpstr>Презентация PowerPoint</vt:lpstr>
      <vt:lpstr>The alignment theory</vt:lpstr>
      <vt:lpstr>The alignment theory</vt:lpstr>
      <vt:lpstr>Презентация PowerPoint</vt:lpstr>
      <vt:lpstr>Теория выравнивания</vt:lpstr>
      <vt:lpstr>Shiman Ullman approach</vt:lpstr>
      <vt:lpstr>Метод 2D проекций</vt:lpstr>
      <vt:lpstr>Теория выравнивания</vt:lpstr>
      <vt:lpstr>Презентация PowerPoint</vt:lpstr>
      <vt:lpstr>Goldilocks principle</vt:lpstr>
      <vt:lpstr> Goldilocks principle</vt:lpstr>
      <vt:lpstr>GOLDILOCKS PRINCIPLE</vt:lpstr>
      <vt:lpstr>FINDING PATTERNS</vt:lpstr>
      <vt:lpstr>Correlation</vt:lpstr>
      <vt:lpstr>Презентация PowerPoint</vt:lpstr>
      <vt:lpstr>Question&amp;Answer</vt:lpstr>
      <vt:lpstr>Question&amp;Answer</vt:lpstr>
      <vt:lpstr>QUESTIONS</vt:lpstr>
      <vt:lpstr>Презентация PowerPoint</vt:lpstr>
      <vt:lpstr>Презентация PowerPoint</vt:lpstr>
      <vt:lpstr>Презентация PowerPoint</vt:lpstr>
      <vt:lpstr>Презентация PowerPoint</vt:lpstr>
      <vt:lpstr>Questions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Наталья Ефремова</cp:lastModifiedBy>
  <cp:revision>209</cp:revision>
  <cp:lastPrinted>2017-02-02T08:45:40Z</cp:lastPrinted>
  <dcterms:created xsi:type="dcterms:W3CDTF">2017-01-31T11:25:04Z</dcterms:created>
  <dcterms:modified xsi:type="dcterms:W3CDTF">2017-03-17T10:01:42Z</dcterms:modified>
</cp:coreProperties>
</file>